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5" r:id="rId4"/>
  </p:sldMasterIdLst>
  <p:notesMasterIdLst>
    <p:notesMasterId r:id="rId20"/>
  </p:notesMasterIdLst>
  <p:handoutMasterIdLst>
    <p:handoutMasterId r:id="rId21"/>
  </p:handoutMasterIdLst>
  <p:sldIdLst>
    <p:sldId id="975" r:id="rId5"/>
    <p:sldId id="1005" r:id="rId6"/>
    <p:sldId id="1117" r:id="rId7"/>
    <p:sldId id="1022" r:id="rId8"/>
    <p:sldId id="1109" r:id="rId9"/>
    <p:sldId id="1110" r:id="rId10"/>
    <p:sldId id="1118" r:id="rId11"/>
    <p:sldId id="1114" r:id="rId12"/>
    <p:sldId id="1115" r:id="rId13"/>
    <p:sldId id="1112" r:id="rId14"/>
    <p:sldId id="1113" r:id="rId15"/>
    <p:sldId id="1106" r:id="rId16"/>
    <p:sldId id="1091" r:id="rId17"/>
    <p:sldId id="1116" r:id="rId18"/>
    <p:sldId id="110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XM" initials="" lastIdx="1" clrIdx="0"/>
  <p:cmAuthor id="2" name="KXM" initials="K" lastIdx="1" clrIdx="1">
    <p:extLst>
      <p:ext uri="{19B8F6BF-5375-455C-9EA6-DF929625EA0E}">
        <p15:presenceInfo xmlns:p15="http://schemas.microsoft.com/office/powerpoint/2012/main" userId="KXM" providerId="None"/>
      </p:ext>
    </p:extLst>
  </p:cmAuthor>
  <p:cmAuthor id="3" name="Administrator" initials="A" lastIdx="1" clrIdx="2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4" name="Fei Jiang" initials="FJ" lastIdx="1" clrIdx="3">
    <p:extLst>
      <p:ext uri="{19B8F6BF-5375-455C-9EA6-DF929625EA0E}">
        <p15:presenceInfo xmlns:p15="http://schemas.microsoft.com/office/powerpoint/2012/main" userId="S::fei.jiang-4@postgrad.manchester.ac.uk::76c19678-fc96-45b3-a057-cbacca874a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D26"/>
    <a:srgbClr val="AE49F7"/>
    <a:srgbClr val="F2F2F2"/>
    <a:srgbClr val="D7D8DA"/>
    <a:srgbClr val="FFFFFF"/>
    <a:srgbClr val="C6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86DAA-14F5-12CC-EB7F-FAB78CF8DED5}" v="2" dt="2025-06-12T10:23:35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6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BE44663-46FC-DBCB-99A8-8BD373D114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73D688-A1CD-C42E-57C6-1961841E91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186F-0F1C-4A8A-870B-20C034E6B729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7DAD42-823C-A244-3B8E-FA4670B0FF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36ADF1-396A-89E4-591A-0A314A4D64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5A9A1-D2E7-4EE8-A1A5-D7D71472A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764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8301E74-F549-4899-AFC4-910C085893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27C7C4-7979-42DE-8A63-233551AFD1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DAE914-B34D-4152-8A2E-3AC9EF4585FD}" type="datetimeFigureOut">
              <a:rPr lang="zh-CN" altLang="en-US"/>
              <a:pPr>
                <a:defRPr/>
              </a:pPr>
              <a:t>2026/2/12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F9567861-91DD-4198-A36A-2ED42A9842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602738D7-FFB7-4075-BBAE-E11306884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FE686D-9FB3-44B7-816A-5509545731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BDD88E-002C-443C-989D-42C38B13E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68D34A8-3EAF-4D14-9BB5-A12B66CF5C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6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6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01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D34A8-3EAF-4D14-9BB5-A12B66CF5C50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25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D34A8-3EAF-4D14-9BB5-A12B66CF5C5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40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D34A8-3EAF-4D14-9BB5-A12B66CF5C5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29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132857"/>
            <a:ext cx="103632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3933056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0F80E9-55FA-4FA4-BF32-94E90AA83E1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23392" y="3789040"/>
            <a:ext cx="9505056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2310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5ADF-D137-4548-8D9E-EA5F71D6F0CD}" type="datetime1">
              <a:rPr lang="en-GB" smtClean="0"/>
              <a:t>12/02/2026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FED4-0423-4E82-9B0A-BD03BAF35FBE}" type="datetime1">
              <a:rPr lang="en-GB" smtClean="0"/>
              <a:t>12/02/2026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4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en-US"/>
              <a:t>		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57D6-C8D4-456E-8649-A105BABD221C}" type="datetime1">
              <a:rPr lang="en-GB" smtClean="0"/>
              <a:t>12/02/2026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8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58B9-CDE0-451B-9FB0-97C5A8D4731A}" type="datetime1">
              <a:rPr lang="en-GB" smtClean="0"/>
              <a:t>12/02/2026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2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B335-8BFC-4EC3-8017-C9043E493083}" type="datetime1">
              <a:rPr lang="en-GB" smtClean="0"/>
              <a:t>12/02/2026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5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D133-235F-49B9-A4B1-BC4A3D61123A}" type="datetime1">
              <a:rPr lang="en-GB" smtClean="0"/>
              <a:t>12/02/2026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9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153E-8DBE-4274-9241-7B6F8EC3F7DC}" type="datetime1">
              <a:rPr lang="en-GB" smtClean="0"/>
              <a:t>12/02/2026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5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60C8-C5EA-43BD-AB03-333146733267}" type="datetime1">
              <a:rPr lang="en-GB" smtClean="0"/>
              <a:t>12/02/2026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1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C5E8-A1DF-4A22-839D-DA4B6EF998B4}" type="datetime1">
              <a:rPr lang="en-GB" smtClean="0"/>
              <a:t>12/02/2026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4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3F2B-CFA4-4BF0-9EFA-FEC144E22259}" type="datetime1">
              <a:rPr lang="en-GB" smtClean="0"/>
              <a:t>12/02/2026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9576" y="258212"/>
            <a:ext cx="9302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0ABF4-2511-4039-9B02-AF2EB9D59CA6}" type="datetime1">
              <a:rPr lang="en-GB" smtClean="0"/>
              <a:t>12/02/2026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8785" y="647297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TAB_col_white_background.eps">
            <a:extLst>
              <a:ext uri="{FF2B5EF4-FFF2-40B4-BE49-F238E27FC236}">
                <a16:creationId xmlns:a16="http://schemas.microsoft.com/office/drawing/2014/main" id="{BEBFE5C7-1111-4735-BD40-7689CB15DD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79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800A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5" Type="http://schemas.openxmlformats.org/officeDocument/2006/relationships/image" Target="../media/image47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24" Type="http://schemas.openxmlformats.org/officeDocument/2006/relationships/image" Target="../media/image46.pn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45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_col_white_background.eps">
            <a:extLst>
              <a:ext uri="{FF2B5EF4-FFF2-40B4-BE49-F238E27FC236}">
                <a16:creationId xmlns:a16="http://schemas.microsoft.com/office/drawing/2014/main" id="{EB463E46-AA7A-6DA7-3731-12064BE5F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8" y="338097"/>
            <a:ext cx="327589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6A08B06-729C-F49A-538C-1B48815B773D}"/>
              </a:ext>
            </a:extLst>
          </p:cNvPr>
          <p:cNvSpPr txBox="1"/>
          <p:nvPr/>
        </p:nvSpPr>
        <p:spPr>
          <a:xfrm>
            <a:off x="1020320" y="1629119"/>
            <a:ext cx="10151359" cy="167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2800" b="1">
                <a:ea typeface="+mj-ea"/>
                <a:cs typeface="+mj-cs"/>
              </a:rPr>
              <a:t>Integrating Simulations and Observations: A Foundation Model Approach for Estimating Aerosol Mixing State Index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483F5AD-7EEA-FD80-BC18-A6842240AFDF}"/>
              </a:ext>
            </a:extLst>
          </p:cNvPr>
          <p:cNvSpPr txBox="1"/>
          <p:nvPr/>
        </p:nvSpPr>
        <p:spPr>
          <a:xfrm>
            <a:off x="738879" y="3542580"/>
            <a:ext cx="1071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/>
              <a:t>Fei Jiang</a:t>
            </a:r>
            <a:r>
              <a:rPr lang="en-AU" sz="2000" b="1" baseline="30000"/>
              <a:t>1</a:t>
            </a:r>
            <a:r>
              <a:rPr lang="en-AU" b="1"/>
              <a:t>,  </a:t>
            </a:r>
            <a:r>
              <a:rPr lang="en-AU"/>
              <a:t>Zhonghua Zheng</a:t>
            </a:r>
            <a:r>
              <a:rPr lang="en-AU" baseline="30000"/>
              <a:t>1</a:t>
            </a:r>
            <a:r>
              <a:rPr lang="en-AU"/>
              <a:t>,  Hugh Coe</a:t>
            </a:r>
            <a:r>
              <a:rPr lang="en-AU" baseline="30000"/>
              <a:t>1,2</a:t>
            </a:r>
            <a:r>
              <a:rPr lang="en-AU"/>
              <a:t>,  David Topping</a:t>
            </a:r>
            <a:r>
              <a:rPr lang="en-AU" baseline="30000"/>
              <a:t>1</a:t>
            </a:r>
            <a:r>
              <a:rPr lang="en-AU"/>
              <a:t>,  Nicole Riemer</a:t>
            </a:r>
            <a:r>
              <a:rPr lang="en-AU" baseline="30000"/>
              <a:t>3</a:t>
            </a:r>
            <a:r>
              <a:rPr lang="en-AU"/>
              <a:t>,  Matthew West</a:t>
            </a:r>
            <a:r>
              <a:rPr lang="en-AU" baseline="30000"/>
              <a:t>4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0EA1353-5713-3200-CC5C-ABB307D4761E}"/>
              </a:ext>
            </a:extLst>
          </p:cNvPr>
          <p:cNvCxnSpPr/>
          <p:nvPr/>
        </p:nvCxnSpPr>
        <p:spPr>
          <a:xfrm>
            <a:off x="1228262" y="3304738"/>
            <a:ext cx="973547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C6BC0C1-55BA-8213-AFD8-0625BDB8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0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4AD0C6C-F433-7610-5C3A-4A99DA92D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978" y="330307"/>
            <a:ext cx="2596142" cy="140038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A5F48C9-A014-14FD-4F18-78C2E464A97E}"/>
              </a:ext>
            </a:extLst>
          </p:cNvPr>
          <p:cNvSpPr txBox="1"/>
          <p:nvPr/>
        </p:nvSpPr>
        <p:spPr>
          <a:xfrm>
            <a:off x="478028" y="4180531"/>
            <a:ext cx="1155276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700" baseline="30000" dirty="0"/>
              <a:t>1</a:t>
            </a:r>
            <a:r>
              <a:rPr lang="en-AU" sz="1700" dirty="0"/>
              <a:t>Department of Earth and Environmental Sciences, The University of Manchester, Manchester M13 9PL, UK</a:t>
            </a:r>
          </a:p>
          <a:p>
            <a:r>
              <a:rPr lang="en-AU" sz="1700" baseline="30000" dirty="0"/>
              <a:t>2</a:t>
            </a:r>
            <a:r>
              <a:rPr lang="en-AU" sz="1700" dirty="0"/>
              <a:t>National Centre for Atmospheric Sciences, The University of Manchester, Manchester M13 9PL,UK</a:t>
            </a:r>
          </a:p>
          <a:p>
            <a:r>
              <a:rPr lang="en-AU" sz="1700" baseline="30000" dirty="0"/>
              <a:t>3</a:t>
            </a:r>
            <a:r>
              <a:rPr lang="en-AU" sz="1700" dirty="0"/>
              <a:t>Department of Climate, Meteorology and Atmospheric Sciences, University of Illinois Urbana-Champaign, Urbana IL, 61801, USA </a:t>
            </a:r>
          </a:p>
          <a:p>
            <a:r>
              <a:rPr lang="en-AU" sz="1700" baseline="30000" dirty="0"/>
              <a:t>4</a:t>
            </a:r>
            <a:r>
              <a:rPr lang="en-AU" sz="1700" dirty="0"/>
              <a:t>Department of Mechanical Science and Engineering, University of Illinois Urbana-Champaign, Urbana IL 61801, USA </a:t>
            </a:r>
          </a:p>
        </p:txBody>
      </p:sp>
      <p:pic>
        <p:nvPicPr>
          <p:cNvPr id="13" name="图片 12" descr="电脑萤幕&#10;&#10;AI 生成的内容可能不正确。">
            <a:extLst>
              <a:ext uri="{FF2B5EF4-FFF2-40B4-BE49-F238E27FC236}">
                <a16:creationId xmlns:a16="http://schemas.microsoft.com/office/drawing/2014/main" id="{D2763E4B-6857-FACE-7799-3F4EFDE2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01" y="382668"/>
            <a:ext cx="4995281" cy="1194091"/>
          </a:xfrm>
          <a:prstGeom prst="rect">
            <a:avLst/>
          </a:prstGeom>
        </p:spPr>
      </p:pic>
      <p:pic>
        <p:nvPicPr>
          <p:cNvPr id="7" name="图片 6" descr="图片包含 文本&#10;&#10;AI 生成的内容可能不正确。">
            <a:extLst>
              <a:ext uri="{FF2B5EF4-FFF2-40B4-BE49-F238E27FC236}">
                <a16:creationId xmlns:a16="http://schemas.microsoft.com/office/drawing/2014/main" id="{C2D24CEA-F38E-8C36-ECB6-E33C6EAC8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7" y="5618834"/>
            <a:ext cx="4254719" cy="12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5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5FBE5-9827-A27D-6EF4-459D3E1E3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CF453D4C-344B-3474-23C5-7C5510DDD6F3}"/>
              </a:ext>
            </a:extLst>
          </p:cNvPr>
          <p:cNvSpPr/>
          <p:nvPr/>
        </p:nvSpPr>
        <p:spPr>
          <a:xfrm>
            <a:off x="0" y="5015019"/>
            <a:ext cx="12194214" cy="1833856"/>
          </a:xfrm>
          <a:custGeom>
            <a:avLst/>
            <a:gdLst>
              <a:gd name="connsiteX0" fmla="*/ 1297614 w 12194214"/>
              <a:gd name="connsiteY0" fmla="*/ 1313 h 2135767"/>
              <a:gd name="connsiteX1" fmla="*/ 2339014 w 12194214"/>
              <a:gd name="connsiteY1" fmla="*/ 136780 h 2135767"/>
              <a:gd name="connsiteX2" fmla="*/ 3041747 w 12194214"/>
              <a:gd name="connsiteY2" fmla="*/ 246847 h 2135767"/>
              <a:gd name="connsiteX3" fmla="*/ 3456614 w 12194214"/>
              <a:gd name="connsiteY3" fmla="*/ 450047 h 2135767"/>
              <a:gd name="connsiteX4" fmla="*/ 4167814 w 12194214"/>
              <a:gd name="connsiteY4" fmla="*/ 593980 h 2135767"/>
              <a:gd name="connsiteX5" fmla="*/ 4946747 w 12194214"/>
              <a:gd name="connsiteY5" fmla="*/ 661713 h 2135767"/>
              <a:gd name="connsiteX6" fmla="*/ 5869615 w 12194214"/>
              <a:gd name="connsiteY6" fmla="*/ 526247 h 2135767"/>
              <a:gd name="connsiteX7" fmla="*/ 6775548 w 12194214"/>
              <a:gd name="connsiteY7" fmla="*/ 280713 h 2135767"/>
              <a:gd name="connsiteX8" fmla="*/ 7664547 w 12194214"/>
              <a:gd name="connsiteY8" fmla="*/ 196047 h 2135767"/>
              <a:gd name="connsiteX9" fmla="*/ 8426547 w 12194214"/>
              <a:gd name="connsiteY9" fmla="*/ 255313 h 2135767"/>
              <a:gd name="connsiteX10" fmla="*/ 8993814 w 12194214"/>
              <a:gd name="connsiteY10" fmla="*/ 297647 h 2135767"/>
              <a:gd name="connsiteX11" fmla="*/ 9721947 w 12194214"/>
              <a:gd name="connsiteY11" fmla="*/ 153713 h 2135767"/>
              <a:gd name="connsiteX12" fmla="*/ 10365414 w 12194214"/>
              <a:gd name="connsiteY12" fmla="*/ 153713 h 2135767"/>
              <a:gd name="connsiteX13" fmla="*/ 10966547 w 12194214"/>
              <a:gd name="connsiteY13" fmla="*/ 314580 h 2135767"/>
              <a:gd name="connsiteX14" fmla="*/ 11813214 w 12194214"/>
              <a:gd name="connsiteY14" fmla="*/ 289180 h 2135767"/>
              <a:gd name="connsiteX15" fmla="*/ 12183102 w 12194214"/>
              <a:gd name="connsiteY15" fmla="*/ 417768 h 2135767"/>
              <a:gd name="connsiteX16" fmla="*/ 12194214 w 12194214"/>
              <a:gd name="connsiteY16" fmla="*/ 423533 h 2135767"/>
              <a:gd name="connsiteX17" fmla="*/ 12194214 w 12194214"/>
              <a:gd name="connsiteY17" fmla="*/ 2135767 h 2135767"/>
              <a:gd name="connsiteX18" fmla="*/ 1556 w 12194214"/>
              <a:gd name="connsiteY18" fmla="*/ 2135767 h 2135767"/>
              <a:gd name="connsiteX19" fmla="*/ 0 w 12194214"/>
              <a:gd name="connsiteY19" fmla="*/ 2134900 h 2135767"/>
              <a:gd name="connsiteX20" fmla="*/ 0 w 12194214"/>
              <a:gd name="connsiteY20" fmla="*/ 283814 h 2135767"/>
              <a:gd name="connsiteX21" fmla="*/ 27350 w 12194214"/>
              <a:gd name="connsiteY21" fmla="*/ 283227 h 2135767"/>
              <a:gd name="connsiteX22" fmla="*/ 848881 w 12194214"/>
              <a:gd name="connsiteY22" fmla="*/ 238380 h 2135767"/>
              <a:gd name="connsiteX23" fmla="*/ 1297614 w 12194214"/>
              <a:gd name="connsiteY23" fmla="*/ 1313 h 213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4214" h="2135767">
                <a:moveTo>
                  <a:pt x="1297614" y="1313"/>
                </a:moveTo>
                <a:cubicBezTo>
                  <a:pt x="1545969" y="-15620"/>
                  <a:pt x="2339014" y="136780"/>
                  <a:pt x="2339014" y="136780"/>
                </a:cubicBezTo>
                <a:cubicBezTo>
                  <a:pt x="2629703" y="177702"/>
                  <a:pt x="2855480" y="194636"/>
                  <a:pt x="3041747" y="246847"/>
                </a:cubicBezTo>
                <a:cubicBezTo>
                  <a:pt x="3228014" y="299058"/>
                  <a:pt x="3268936" y="392192"/>
                  <a:pt x="3456614" y="450047"/>
                </a:cubicBezTo>
                <a:cubicBezTo>
                  <a:pt x="3644292" y="507902"/>
                  <a:pt x="3919459" y="558702"/>
                  <a:pt x="4167814" y="593980"/>
                </a:cubicBezTo>
                <a:cubicBezTo>
                  <a:pt x="4416169" y="629258"/>
                  <a:pt x="4663115" y="673002"/>
                  <a:pt x="4946747" y="661713"/>
                </a:cubicBezTo>
                <a:cubicBezTo>
                  <a:pt x="5230381" y="650424"/>
                  <a:pt x="5564815" y="589747"/>
                  <a:pt x="5869615" y="526247"/>
                </a:cubicBezTo>
                <a:cubicBezTo>
                  <a:pt x="6174414" y="462747"/>
                  <a:pt x="6476392" y="335746"/>
                  <a:pt x="6775548" y="280713"/>
                </a:cubicBezTo>
                <a:cubicBezTo>
                  <a:pt x="7074703" y="225680"/>
                  <a:pt x="7389380" y="200280"/>
                  <a:pt x="7664547" y="196047"/>
                </a:cubicBezTo>
                <a:cubicBezTo>
                  <a:pt x="7939714" y="191814"/>
                  <a:pt x="8426547" y="255313"/>
                  <a:pt x="8426547" y="255313"/>
                </a:cubicBezTo>
                <a:cubicBezTo>
                  <a:pt x="8648091" y="272246"/>
                  <a:pt x="8777914" y="314580"/>
                  <a:pt x="8993814" y="297647"/>
                </a:cubicBezTo>
                <a:cubicBezTo>
                  <a:pt x="9209714" y="280714"/>
                  <a:pt x="9493347" y="177702"/>
                  <a:pt x="9721947" y="153713"/>
                </a:cubicBezTo>
                <a:cubicBezTo>
                  <a:pt x="9950547" y="129724"/>
                  <a:pt x="10157981" y="126902"/>
                  <a:pt x="10365414" y="153713"/>
                </a:cubicBezTo>
                <a:cubicBezTo>
                  <a:pt x="10572847" y="180524"/>
                  <a:pt x="10725247" y="292002"/>
                  <a:pt x="10966547" y="314580"/>
                </a:cubicBezTo>
                <a:cubicBezTo>
                  <a:pt x="11207847" y="337158"/>
                  <a:pt x="11560625" y="245435"/>
                  <a:pt x="11813214" y="289180"/>
                </a:cubicBezTo>
                <a:cubicBezTo>
                  <a:pt x="11939508" y="311053"/>
                  <a:pt x="12067214" y="361853"/>
                  <a:pt x="12183102" y="417768"/>
                </a:cubicBezTo>
                <a:lnTo>
                  <a:pt x="12194214" y="423533"/>
                </a:lnTo>
                <a:lnTo>
                  <a:pt x="12194214" y="2135767"/>
                </a:lnTo>
                <a:lnTo>
                  <a:pt x="1556" y="2135767"/>
                </a:lnTo>
                <a:lnTo>
                  <a:pt x="0" y="2134900"/>
                </a:lnTo>
                <a:lnTo>
                  <a:pt x="0" y="283814"/>
                </a:lnTo>
                <a:lnTo>
                  <a:pt x="27350" y="283227"/>
                </a:lnTo>
                <a:cubicBezTo>
                  <a:pt x="283732" y="278597"/>
                  <a:pt x="664732" y="274364"/>
                  <a:pt x="848881" y="238380"/>
                </a:cubicBezTo>
                <a:cubicBezTo>
                  <a:pt x="1094414" y="190402"/>
                  <a:pt x="1049259" y="18246"/>
                  <a:pt x="1297614" y="13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51FBE8E3-7FF2-7FFC-0DDA-6D8FEA1B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141" y="232923"/>
            <a:ext cx="9589812" cy="1075288"/>
          </a:xfrm>
        </p:spPr>
        <p:txBody>
          <a:bodyPr>
            <a:normAutofit/>
          </a:bodyPr>
          <a:lstStyle/>
          <a:p>
            <a:r>
              <a:rPr lang="en-AU" b="1"/>
              <a:t>Foundation Model Approach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5164619-B4DB-0CC4-A1D1-B5A3A019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790FD0DF-0246-B2C1-C657-313F97D9BA0A}"/>
              </a:ext>
            </a:extLst>
          </p:cNvPr>
          <p:cNvGrpSpPr/>
          <p:nvPr/>
        </p:nvGrpSpPr>
        <p:grpSpPr>
          <a:xfrm>
            <a:off x="120105" y="1595751"/>
            <a:ext cx="4215770" cy="3332544"/>
            <a:chOff x="198052" y="1659884"/>
            <a:chExt cx="4215770" cy="3332544"/>
          </a:xfrm>
        </p:grpSpPr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C0FED191-2D28-A4F0-28A2-1DB6AA833A8D}"/>
                </a:ext>
              </a:extLst>
            </p:cNvPr>
            <p:cNvGrpSpPr/>
            <p:nvPr/>
          </p:nvGrpSpPr>
          <p:grpSpPr>
            <a:xfrm>
              <a:off x="654026" y="1998438"/>
              <a:ext cx="3759796" cy="2993990"/>
              <a:chOff x="424097" y="1847482"/>
              <a:chExt cx="3759796" cy="2993990"/>
            </a:xfrm>
          </p:grpSpPr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B8C44FA0-1D50-7F1D-6FE2-2DF5FA6C8047}"/>
                  </a:ext>
                </a:extLst>
              </p:cNvPr>
              <p:cNvGrpSpPr/>
              <p:nvPr/>
            </p:nvGrpSpPr>
            <p:grpSpPr>
              <a:xfrm>
                <a:off x="424097" y="1847482"/>
                <a:ext cx="592847" cy="2993990"/>
                <a:chOff x="637161" y="1652173"/>
                <a:chExt cx="592847" cy="2993990"/>
              </a:xfrm>
            </p:grpSpPr>
            <p:pic>
              <p:nvPicPr>
                <p:cNvPr id="49" name="图形 48" descr="日程表 轮廓">
                  <a:extLst>
                    <a:ext uri="{FF2B5EF4-FFF2-40B4-BE49-F238E27FC236}">
                      <a16:creationId xmlns:a16="http://schemas.microsoft.com/office/drawing/2014/main" id="{C0C56497-233A-6D11-A3D4-25B272BB30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7161" y="2263794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53" name="图形 52" descr="文档 轮廓">
                  <a:extLst>
                    <a:ext uri="{FF2B5EF4-FFF2-40B4-BE49-F238E27FC236}">
                      <a16:creationId xmlns:a16="http://schemas.microsoft.com/office/drawing/2014/main" id="{276CA9B9-2B5B-A562-05D3-52564FF341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7161" y="1652173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57" name="图形 56" descr="音量 轮廓">
                  <a:extLst>
                    <a:ext uri="{FF2B5EF4-FFF2-40B4-BE49-F238E27FC236}">
                      <a16:creationId xmlns:a16="http://schemas.microsoft.com/office/drawing/2014/main" id="{0724B0C6-32C6-0280-7F92-A3B0A14565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008" y="2875415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59" name="图形 58" descr="图像 轮廓">
                  <a:extLst>
                    <a:ext uri="{FF2B5EF4-FFF2-40B4-BE49-F238E27FC236}">
                      <a16:creationId xmlns:a16="http://schemas.microsoft.com/office/drawing/2014/main" id="{286E1BC0-9091-D45F-B223-B4FEAA8269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800" y="3490789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61" name="图形 60" descr="音符 轮廓">
                  <a:extLst>
                    <a:ext uri="{FF2B5EF4-FFF2-40B4-BE49-F238E27FC236}">
                      <a16:creationId xmlns:a16="http://schemas.microsoft.com/office/drawing/2014/main" id="{C4E44353-B46B-BD26-F310-28A8E2CA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7161" y="4106163"/>
                  <a:ext cx="540000" cy="540000"/>
                </a:xfrm>
                <a:prstGeom prst="rect">
                  <a:avLst/>
                </a:prstGeom>
              </p:spPr>
            </p:pic>
          </p:grpSp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43958962-E289-50CD-FB27-9008F06925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241" y="2117482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02234A1A-0D1F-747D-0374-AFF9CE813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0519" y="2729103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>
                <a:extLst>
                  <a:ext uri="{FF2B5EF4-FFF2-40B4-BE49-F238E27FC236}">
                    <a16:creationId xmlns:a16="http://schemas.microsoft.com/office/drawing/2014/main" id="{E643FF52-3C87-C55B-91E6-3A952A00F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0519" y="3331765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CCEC94E9-600D-D501-25EF-53BFA2DFBA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1430" y="3968810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接箭头连接符 68">
                <a:extLst>
                  <a:ext uri="{FF2B5EF4-FFF2-40B4-BE49-F238E27FC236}">
                    <a16:creationId xmlns:a16="http://schemas.microsoft.com/office/drawing/2014/main" id="{A05A3F80-F925-D306-934E-8C790713C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1430" y="4571472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71" name="图片 70">
                <a:extLst>
                  <a:ext uri="{FF2B5EF4-FFF2-40B4-BE49-F238E27FC236}">
                    <a16:creationId xmlns:a16="http://schemas.microsoft.com/office/drawing/2014/main" id="{B3337900-272F-78B0-1BCF-16EEA7194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87854" y="1895318"/>
                <a:ext cx="540001" cy="526243"/>
              </a:xfrm>
              <a:prstGeom prst="rect">
                <a:avLst/>
              </a:prstGeom>
            </p:spPr>
          </p:pic>
          <p:pic>
            <p:nvPicPr>
              <p:cNvPr id="72" name="图片 71">
                <a:extLst>
                  <a:ext uri="{FF2B5EF4-FFF2-40B4-BE49-F238E27FC236}">
                    <a16:creationId xmlns:a16="http://schemas.microsoft.com/office/drawing/2014/main" id="{1C8ED316-17E3-4B58-4198-5D81D5844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80504" y="2563433"/>
                <a:ext cx="354699" cy="345662"/>
              </a:xfrm>
              <a:prstGeom prst="rect">
                <a:avLst/>
              </a:prstGeom>
            </p:spPr>
          </p:pic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3C6AF3E1-21C7-3293-54E3-7893C9AE7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5453" y="3115031"/>
                <a:ext cx="444799" cy="433467"/>
              </a:xfrm>
              <a:prstGeom prst="rect">
                <a:avLst/>
              </a:prstGeom>
            </p:spPr>
          </p:pic>
          <p:pic>
            <p:nvPicPr>
              <p:cNvPr id="74" name="图片 73">
                <a:extLst>
                  <a:ext uri="{FF2B5EF4-FFF2-40B4-BE49-F238E27FC236}">
                    <a16:creationId xmlns:a16="http://schemas.microsoft.com/office/drawing/2014/main" id="{F47661DF-4C5A-92AF-F85F-325D4B62C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5598" y="3661330"/>
                <a:ext cx="644507" cy="628086"/>
              </a:xfrm>
              <a:prstGeom prst="rect">
                <a:avLst/>
              </a:prstGeom>
            </p:spPr>
          </p:pic>
          <p:pic>
            <p:nvPicPr>
              <p:cNvPr id="75" name="图片 74">
                <a:extLst>
                  <a:ext uri="{FF2B5EF4-FFF2-40B4-BE49-F238E27FC236}">
                    <a16:creationId xmlns:a16="http://schemas.microsoft.com/office/drawing/2014/main" id="{EA027D2E-FDCF-E15E-249F-D12846566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6042" y="4417197"/>
                <a:ext cx="383617" cy="373843"/>
              </a:xfrm>
              <a:prstGeom prst="rect">
                <a:avLst/>
              </a:prstGeom>
            </p:spPr>
          </p:pic>
          <p:cxnSp>
            <p:nvCxnSpPr>
              <p:cNvPr id="77" name="直接箭头连接符 76">
                <a:extLst>
                  <a:ext uri="{FF2B5EF4-FFF2-40B4-BE49-F238E27FC236}">
                    <a16:creationId xmlns:a16="http://schemas.microsoft.com/office/drawing/2014/main" id="{AE2EBD8F-78EC-A87E-4894-1D3955129B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0613" y="2104770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直接箭头连接符 77">
                <a:extLst>
                  <a:ext uri="{FF2B5EF4-FFF2-40B4-BE49-F238E27FC236}">
                    <a16:creationId xmlns:a16="http://schemas.microsoft.com/office/drawing/2014/main" id="{895FBFB8-1B26-7E1A-32A9-0820AAC1D7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4891" y="2716391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直接箭头连接符 78">
                <a:extLst>
                  <a:ext uri="{FF2B5EF4-FFF2-40B4-BE49-F238E27FC236}">
                    <a16:creationId xmlns:a16="http://schemas.microsoft.com/office/drawing/2014/main" id="{8FD86283-BCAF-4EC5-77A6-0276D65BC0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4891" y="3319053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直接箭头连接符 79">
                <a:extLst>
                  <a:ext uri="{FF2B5EF4-FFF2-40B4-BE49-F238E27FC236}">
                    <a16:creationId xmlns:a16="http://schemas.microsoft.com/office/drawing/2014/main" id="{CC9F3817-04F0-EA3D-6AC2-4DEC48255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5802" y="3956098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直接箭头连接符 80">
                <a:extLst>
                  <a:ext uri="{FF2B5EF4-FFF2-40B4-BE49-F238E27FC236}">
                    <a16:creationId xmlns:a16="http://schemas.microsoft.com/office/drawing/2014/main" id="{68BAB2EF-5395-06C3-99E5-1A24382A07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5802" y="4558760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765B7789-E6EF-6E33-32F0-AEB34B0A5439}"/>
                  </a:ext>
                </a:extLst>
              </p:cNvPr>
              <p:cNvSpPr txBox="1"/>
              <p:nvPr/>
            </p:nvSpPr>
            <p:spPr>
              <a:xfrm>
                <a:off x="3351612" y="1910612"/>
                <a:ext cx="83228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altLang="zh-CN" sz="1600" b="1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600" b="1">
                    <a:solidFill>
                      <a:schemeClr val="tx1"/>
                    </a:solidFill>
                  </a:rPr>
                  <a:t>ask1</a:t>
                </a:r>
                <a:endParaRPr lang="en-AU" sz="1600"/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AA7245C4-1274-1DFF-E7A1-27170015E539}"/>
                  </a:ext>
                </a:extLst>
              </p:cNvPr>
              <p:cNvSpPr txBox="1"/>
              <p:nvPr/>
            </p:nvSpPr>
            <p:spPr>
              <a:xfrm>
                <a:off x="3351610" y="2537975"/>
                <a:ext cx="83228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altLang="zh-CN" sz="1600" b="1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600" b="1">
                    <a:solidFill>
                      <a:schemeClr val="tx1"/>
                    </a:solidFill>
                  </a:rPr>
                  <a:t>ask2</a:t>
                </a:r>
                <a:endParaRPr lang="en-AU" sz="1600"/>
              </a:p>
            </p:txBody>
          </p:sp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B5FE9F3E-2CC9-ECBF-0EDE-52BE0DC4B9B7}"/>
                  </a:ext>
                </a:extLst>
              </p:cNvPr>
              <p:cNvSpPr txBox="1"/>
              <p:nvPr/>
            </p:nvSpPr>
            <p:spPr>
              <a:xfrm>
                <a:off x="3351612" y="3159458"/>
                <a:ext cx="83228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altLang="zh-CN" sz="1600" b="1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600" b="1">
                    <a:solidFill>
                      <a:schemeClr val="tx1"/>
                    </a:solidFill>
                  </a:rPr>
                  <a:t>ask3</a:t>
                </a:r>
                <a:endParaRPr lang="en-AU" sz="1600"/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8763B56B-C3F1-EFC0-9865-04C048866B1C}"/>
                  </a:ext>
                </a:extLst>
              </p:cNvPr>
              <p:cNvSpPr txBox="1"/>
              <p:nvPr/>
            </p:nvSpPr>
            <p:spPr>
              <a:xfrm>
                <a:off x="3351610" y="3786821"/>
                <a:ext cx="83228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altLang="zh-CN" sz="1600" b="1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600" b="1">
                    <a:solidFill>
                      <a:schemeClr val="tx1"/>
                    </a:solidFill>
                  </a:rPr>
                  <a:t>ask4</a:t>
                </a:r>
                <a:endParaRPr lang="en-AU" sz="1600"/>
              </a:p>
            </p:txBody>
          </p: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481C33D2-2F75-FAF8-39F7-6F4B50C459FE}"/>
                  </a:ext>
                </a:extLst>
              </p:cNvPr>
              <p:cNvSpPr txBox="1"/>
              <p:nvPr/>
            </p:nvSpPr>
            <p:spPr>
              <a:xfrm>
                <a:off x="3351604" y="4389483"/>
                <a:ext cx="83228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altLang="zh-CN" sz="1600" b="1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600" b="1">
                    <a:solidFill>
                      <a:schemeClr val="tx1"/>
                    </a:solidFill>
                  </a:rPr>
                  <a:t>ask5</a:t>
                </a:r>
                <a:endParaRPr lang="en-AU" sz="1600"/>
              </a:p>
            </p:txBody>
          </p:sp>
        </p:grp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7BAF9A22-94D1-711B-4D53-05819BFB4515}"/>
                </a:ext>
              </a:extLst>
            </p:cNvPr>
            <p:cNvSpPr txBox="1"/>
            <p:nvPr/>
          </p:nvSpPr>
          <p:spPr>
            <a:xfrm>
              <a:off x="198052" y="1659884"/>
              <a:ext cx="15576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altLang="zh-CN" sz="1600" b="1">
                  <a:solidFill>
                    <a:schemeClr val="tx1"/>
                  </a:solidFill>
                </a:rPr>
                <a:t>Training data</a:t>
              </a:r>
              <a:endParaRPr lang="en-AU" sz="1600"/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5CDBD618-5C06-D1D7-C278-DC1DCE0B28B3}"/>
                </a:ext>
              </a:extLst>
            </p:cNvPr>
            <p:cNvSpPr txBox="1"/>
            <p:nvPr/>
          </p:nvSpPr>
          <p:spPr>
            <a:xfrm>
              <a:off x="1833083" y="1659884"/>
              <a:ext cx="15576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altLang="zh-CN" sz="1600" b="1">
                  <a:solidFill>
                    <a:schemeClr val="tx1"/>
                  </a:solidFill>
                </a:rPr>
                <a:t>ML model</a:t>
              </a:r>
              <a:endParaRPr lang="en-AU" sz="1600"/>
            </a:p>
          </p:txBody>
        </p:sp>
      </p:grpSp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0D921D1B-5B84-430A-894E-42683D4CD1AA}"/>
              </a:ext>
            </a:extLst>
          </p:cNvPr>
          <p:cNvGrpSpPr/>
          <p:nvPr/>
        </p:nvGrpSpPr>
        <p:grpSpPr>
          <a:xfrm>
            <a:off x="4704507" y="1595408"/>
            <a:ext cx="7110231" cy="3388513"/>
            <a:chOff x="4784406" y="1780422"/>
            <a:chExt cx="7110231" cy="3388513"/>
          </a:xfrm>
        </p:grpSpPr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5A7DCC6E-6364-99D9-CAAF-FFC384B17B14}"/>
                </a:ext>
              </a:extLst>
            </p:cNvPr>
            <p:cNvCxnSpPr>
              <a:cxnSpLocks/>
            </p:cNvCxnSpPr>
            <p:nvPr/>
          </p:nvCxnSpPr>
          <p:spPr>
            <a:xfrm>
              <a:off x="6651608" y="3632650"/>
              <a:ext cx="41388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0" name="图片 99">
              <a:extLst>
                <a:ext uri="{FF2B5EF4-FFF2-40B4-BE49-F238E27FC236}">
                  <a16:creationId xmlns:a16="http://schemas.microsoft.com/office/drawing/2014/main" id="{90C24E0F-60C5-A58A-21C6-6216FE4D0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05397" y="2908571"/>
              <a:ext cx="1200425" cy="1340129"/>
            </a:xfrm>
            <a:prstGeom prst="rect">
              <a:avLst/>
            </a:prstGeom>
          </p:spPr>
        </p:pic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BBEDC6D7-2316-3C8D-1E6B-352754E1C061}"/>
                </a:ext>
              </a:extLst>
            </p:cNvPr>
            <p:cNvSpPr txBox="1"/>
            <p:nvPr/>
          </p:nvSpPr>
          <p:spPr>
            <a:xfrm>
              <a:off x="4784406" y="1780422"/>
              <a:ext cx="16205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600" b="1"/>
                <a:t>Large datasets</a:t>
              </a:r>
              <a:endParaRPr lang="en-AU" sz="1600"/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9B125AB0-503B-CBF1-17B7-F9FA788538FC}"/>
                </a:ext>
              </a:extLst>
            </p:cNvPr>
            <p:cNvSpPr txBox="1"/>
            <p:nvPr/>
          </p:nvSpPr>
          <p:spPr>
            <a:xfrm>
              <a:off x="6334448" y="3145288"/>
              <a:ext cx="108222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600" b="1"/>
                <a:t>P</a:t>
              </a:r>
              <a:r>
                <a:rPr lang="en-US" altLang="zh-CN" sz="1600" b="1"/>
                <a:t>re-train</a:t>
              </a:r>
              <a:endParaRPr lang="en-AU" sz="1600"/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AD4E6040-82E0-40D9-7C89-6044C58D02F3}"/>
                </a:ext>
              </a:extLst>
            </p:cNvPr>
            <p:cNvSpPr txBox="1"/>
            <p:nvPr/>
          </p:nvSpPr>
          <p:spPr>
            <a:xfrm>
              <a:off x="6951910" y="2347425"/>
              <a:ext cx="206360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600" b="1"/>
                <a:t>Pre-trained model</a:t>
              </a:r>
            </a:p>
            <a:p>
              <a:r>
                <a:rPr lang="en-AU" sz="1600" b="1"/>
                <a:t>(foundation model)</a:t>
              </a:r>
              <a:endParaRPr lang="en-AU" sz="1600"/>
            </a:p>
          </p:txBody>
        </p: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43E4DF88-2C0E-6805-8ECC-893D46C52A9E}"/>
                </a:ext>
              </a:extLst>
            </p:cNvPr>
            <p:cNvGrpSpPr/>
            <p:nvPr/>
          </p:nvGrpSpPr>
          <p:grpSpPr>
            <a:xfrm>
              <a:off x="4785816" y="2162944"/>
              <a:ext cx="1614468" cy="3005991"/>
              <a:chOff x="4793497" y="2139077"/>
              <a:chExt cx="1614468" cy="3005991"/>
            </a:xfrm>
          </p:grpSpPr>
          <p:grpSp>
            <p:nvGrpSpPr>
              <p:cNvPr id="122" name="组合 121">
                <a:extLst>
                  <a:ext uri="{FF2B5EF4-FFF2-40B4-BE49-F238E27FC236}">
                    <a16:creationId xmlns:a16="http://schemas.microsoft.com/office/drawing/2014/main" id="{5C252CBB-5380-9F1A-D0EB-6A1CFA20D17C}"/>
                  </a:ext>
                </a:extLst>
              </p:cNvPr>
              <p:cNvGrpSpPr/>
              <p:nvPr/>
            </p:nvGrpSpPr>
            <p:grpSpPr>
              <a:xfrm>
                <a:off x="5439602" y="2442928"/>
                <a:ext cx="298784" cy="45719"/>
                <a:chOff x="5061664" y="2604141"/>
                <a:chExt cx="298784" cy="45719"/>
              </a:xfrm>
            </p:grpSpPr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59CBD28C-762F-0B34-E7D1-EFE8A64196C1}"/>
                    </a:ext>
                  </a:extLst>
                </p:cNvPr>
                <p:cNvSpPr/>
                <p:nvPr/>
              </p:nvSpPr>
              <p:spPr>
                <a:xfrm>
                  <a:off x="5061664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C0C11A3A-B900-8BA8-5901-7F5877EAB2EC}"/>
                    </a:ext>
                  </a:extLst>
                </p:cNvPr>
                <p:cNvSpPr/>
                <p:nvPr/>
              </p:nvSpPr>
              <p:spPr>
                <a:xfrm>
                  <a:off x="5188589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A4ECBB04-900A-FB72-949B-7B0D8027E0B1}"/>
                    </a:ext>
                  </a:extLst>
                </p:cNvPr>
                <p:cNvSpPr/>
                <p:nvPr/>
              </p:nvSpPr>
              <p:spPr>
                <a:xfrm>
                  <a:off x="5314729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128" name="组合 127">
                <a:extLst>
                  <a:ext uri="{FF2B5EF4-FFF2-40B4-BE49-F238E27FC236}">
                    <a16:creationId xmlns:a16="http://schemas.microsoft.com/office/drawing/2014/main" id="{2256C852-8F30-80DE-5F83-434E02ABE51F}"/>
                  </a:ext>
                </a:extLst>
              </p:cNvPr>
              <p:cNvGrpSpPr/>
              <p:nvPr/>
            </p:nvGrpSpPr>
            <p:grpSpPr>
              <a:xfrm>
                <a:off x="4793497" y="2151078"/>
                <a:ext cx="592847" cy="2993990"/>
                <a:chOff x="9587391" y="2456018"/>
                <a:chExt cx="592847" cy="2993990"/>
              </a:xfrm>
            </p:grpSpPr>
            <p:pic>
              <p:nvPicPr>
                <p:cNvPr id="123" name="图形 122" descr="日程表 轮廓">
                  <a:extLst>
                    <a:ext uri="{FF2B5EF4-FFF2-40B4-BE49-F238E27FC236}">
                      <a16:creationId xmlns:a16="http://schemas.microsoft.com/office/drawing/2014/main" id="{65D28F72-59AA-9630-8722-7CA717A459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7391" y="3067639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124" name="图形 123" descr="文档 轮廓">
                  <a:extLst>
                    <a:ext uri="{FF2B5EF4-FFF2-40B4-BE49-F238E27FC236}">
                      <a16:creationId xmlns:a16="http://schemas.microsoft.com/office/drawing/2014/main" id="{4AA3EEE9-E940-C046-E376-3C0F8DAE0E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7391" y="2456018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125" name="图形 124" descr="音量 轮廓">
                  <a:extLst>
                    <a:ext uri="{FF2B5EF4-FFF2-40B4-BE49-F238E27FC236}">
                      <a16:creationId xmlns:a16="http://schemas.microsoft.com/office/drawing/2014/main" id="{5BA30CCF-0F75-78FE-ECF3-AFB4C5F25F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40238" y="3679260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126" name="图形 125" descr="图像 轮廓">
                  <a:extLst>
                    <a:ext uri="{FF2B5EF4-FFF2-40B4-BE49-F238E27FC236}">
                      <a16:creationId xmlns:a16="http://schemas.microsoft.com/office/drawing/2014/main" id="{0847F0AA-E942-C4A9-2B3B-9B944D1849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030" y="4294634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127" name="图形 126" descr="音符 轮廓">
                  <a:extLst>
                    <a:ext uri="{FF2B5EF4-FFF2-40B4-BE49-F238E27FC236}">
                      <a16:creationId xmlns:a16="http://schemas.microsoft.com/office/drawing/2014/main" id="{6BFAA74C-DD2F-D4CD-D6F8-BE7991B48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7391" y="4910008"/>
                  <a:ext cx="540000" cy="540000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组合 128">
                <a:extLst>
                  <a:ext uri="{FF2B5EF4-FFF2-40B4-BE49-F238E27FC236}">
                    <a16:creationId xmlns:a16="http://schemas.microsoft.com/office/drawing/2014/main" id="{299CC196-CBB7-4D9E-3294-10658C36FFFF}"/>
                  </a:ext>
                </a:extLst>
              </p:cNvPr>
              <p:cNvGrpSpPr/>
              <p:nvPr/>
            </p:nvGrpSpPr>
            <p:grpSpPr>
              <a:xfrm>
                <a:off x="5815118" y="2139077"/>
                <a:ext cx="592847" cy="2993990"/>
                <a:chOff x="9587391" y="2456018"/>
                <a:chExt cx="592847" cy="2993990"/>
              </a:xfrm>
            </p:grpSpPr>
            <p:pic>
              <p:nvPicPr>
                <p:cNvPr id="130" name="图形 129" descr="日程表 轮廓">
                  <a:extLst>
                    <a:ext uri="{FF2B5EF4-FFF2-40B4-BE49-F238E27FC236}">
                      <a16:creationId xmlns:a16="http://schemas.microsoft.com/office/drawing/2014/main" id="{954BFEFC-1999-B66D-754E-8F0AAC5122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7391" y="3067639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131" name="图形 130" descr="文档 轮廓">
                  <a:extLst>
                    <a:ext uri="{FF2B5EF4-FFF2-40B4-BE49-F238E27FC236}">
                      <a16:creationId xmlns:a16="http://schemas.microsoft.com/office/drawing/2014/main" id="{700D6CD5-2D23-1054-D530-063547802E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7391" y="2456018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132" name="图形 131" descr="音量 轮廓">
                  <a:extLst>
                    <a:ext uri="{FF2B5EF4-FFF2-40B4-BE49-F238E27FC236}">
                      <a16:creationId xmlns:a16="http://schemas.microsoft.com/office/drawing/2014/main" id="{2AD04DC7-AA8C-4057-1321-367D554611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40238" y="3679260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133" name="图形 132" descr="图像 轮廓">
                  <a:extLst>
                    <a:ext uri="{FF2B5EF4-FFF2-40B4-BE49-F238E27FC236}">
                      <a16:creationId xmlns:a16="http://schemas.microsoft.com/office/drawing/2014/main" id="{1845D15C-ECB6-4153-7A4E-D0FF375442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9030" y="4294634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134" name="图形 133" descr="音符 轮廓">
                  <a:extLst>
                    <a:ext uri="{FF2B5EF4-FFF2-40B4-BE49-F238E27FC236}">
                      <a16:creationId xmlns:a16="http://schemas.microsoft.com/office/drawing/2014/main" id="{E881F9DD-AD87-F640-8D36-6BCC29495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7391" y="4910008"/>
                  <a:ext cx="540000" cy="540000"/>
                </a:xfrm>
                <a:prstGeom prst="rect">
                  <a:avLst/>
                </a:prstGeom>
              </p:spPr>
            </p:pic>
          </p:grpSp>
          <p:grpSp>
            <p:nvGrpSpPr>
              <p:cNvPr id="135" name="组合 134">
                <a:extLst>
                  <a:ext uri="{FF2B5EF4-FFF2-40B4-BE49-F238E27FC236}">
                    <a16:creationId xmlns:a16="http://schemas.microsoft.com/office/drawing/2014/main" id="{A71C6F2D-58FF-FDDD-9FAA-018AACB1F630}"/>
                  </a:ext>
                </a:extLst>
              </p:cNvPr>
              <p:cNvGrpSpPr/>
              <p:nvPr/>
            </p:nvGrpSpPr>
            <p:grpSpPr>
              <a:xfrm>
                <a:off x="5439602" y="3008103"/>
                <a:ext cx="298784" cy="45719"/>
                <a:chOff x="5061664" y="2604141"/>
                <a:chExt cx="298784" cy="45719"/>
              </a:xfrm>
            </p:grpSpPr>
            <p:sp>
              <p:nvSpPr>
                <p:cNvPr id="136" name="椭圆 135">
                  <a:extLst>
                    <a:ext uri="{FF2B5EF4-FFF2-40B4-BE49-F238E27FC236}">
                      <a16:creationId xmlns:a16="http://schemas.microsoft.com/office/drawing/2014/main" id="{FA8DCACB-AFAB-42BA-7406-9AFCBDF45E3C}"/>
                    </a:ext>
                  </a:extLst>
                </p:cNvPr>
                <p:cNvSpPr/>
                <p:nvPr/>
              </p:nvSpPr>
              <p:spPr>
                <a:xfrm>
                  <a:off x="5061664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BDB74CC2-E4E0-5507-7097-D1AA7C3EECAE}"/>
                    </a:ext>
                  </a:extLst>
                </p:cNvPr>
                <p:cNvSpPr/>
                <p:nvPr/>
              </p:nvSpPr>
              <p:spPr>
                <a:xfrm>
                  <a:off x="5188589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8" name="椭圆 137">
                  <a:extLst>
                    <a:ext uri="{FF2B5EF4-FFF2-40B4-BE49-F238E27FC236}">
                      <a16:creationId xmlns:a16="http://schemas.microsoft.com/office/drawing/2014/main" id="{478E8A5C-8C82-4B5D-E397-0E5E84E36855}"/>
                    </a:ext>
                  </a:extLst>
                </p:cNvPr>
                <p:cNvSpPr/>
                <p:nvPr/>
              </p:nvSpPr>
              <p:spPr>
                <a:xfrm>
                  <a:off x="5314729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139" name="组合 138">
                <a:extLst>
                  <a:ext uri="{FF2B5EF4-FFF2-40B4-BE49-F238E27FC236}">
                    <a16:creationId xmlns:a16="http://schemas.microsoft.com/office/drawing/2014/main" id="{4E37D20E-CEB8-B135-5A98-64E4F71B1199}"/>
                  </a:ext>
                </a:extLst>
              </p:cNvPr>
              <p:cNvGrpSpPr/>
              <p:nvPr/>
            </p:nvGrpSpPr>
            <p:grpSpPr>
              <a:xfrm>
                <a:off x="5439602" y="3600042"/>
                <a:ext cx="298784" cy="45719"/>
                <a:chOff x="5061664" y="2604141"/>
                <a:chExt cx="298784" cy="45719"/>
              </a:xfrm>
            </p:grpSpPr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01887DE6-4DBC-2945-95D6-B420A1E3D5B6}"/>
                    </a:ext>
                  </a:extLst>
                </p:cNvPr>
                <p:cNvSpPr/>
                <p:nvPr/>
              </p:nvSpPr>
              <p:spPr>
                <a:xfrm>
                  <a:off x="5061664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1" name="椭圆 140">
                  <a:extLst>
                    <a:ext uri="{FF2B5EF4-FFF2-40B4-BE49-F238E27FC236}">
                      <a16:creationId xmlns:a16="http://schemas.microsoft.com/office/drawing/2014/main" id="{2DE36948-DA1D-2273-80F0-7C6629FA8D81}"/>
                    </a:ext>
                  </a:extLst>
                </p:cNvPr>
                <p:cNvSpPr/>
                <p:nvPr/>
              </p:nvSpPr>
              <p:spPr>
                <a:xfrm>
                  <a:off x="5188589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2" name="椭圆 141">
                  <a:extLst>
                    <a:ext uri="{FF2B5EF4-FFF2-40B4-BE49-F238E27FC236}">
                      <a16:creationId xmlns:a16="http://schemas.microsoft.com/office/drawing/2014/main" id="{04F1AF64-08A0-C23D-983E-5B3C3708AA5A}"/>
                    </a:ext>
                  </a:extLst>
                </p:cNvPr>
                <p:cNvSpPr/>
                <p:nvPr/>
              </p:nvSpPr>
              <p:spPr>
                <a:xfrm>
                  <a:off x="5314729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143" name="组合 142">
                <a:extLst>
                  <a:ext uri="{FF2B5EF4-FFF2-40B4-BE49-F238E27FC236}">
                    <a16:creationId xmlns:a16="http://schemas.microsoft.com/office/drawing/2014/main" id="{B05DF5B5-70DD-3E98-F533-1F083FAB25C2}"/>
                  </a:ext>
                </a:extLst>
              </p:cNvPr>
              <p:cNvGrpSpPr/>
              <p:nvPr/>
            </p:nvGrpSpPr>
            <p:grpSpPr>
              <a:xfrm>
                <a:off x="5439602" y="4224833"/>
                <a:ext cx="298784" cy="45719"/>
                <a:chOff x="5061664" y="2604141"/>
                <a:chExt cx="298784" cy="45719"/>
              </a:xfrm>
            </p:grpSpPr>
            <p:sp>
              <p:nvSpPr>
                <p:cNvPr id="144" name="椭圆 143">
                  <a:extLst>
                    <a:ext uri="{FF2B5EF4-FFF2-40B4-BE49-F238E27FC236}">
                      <a16:creationId xmlns:a16="http://schemas.microsoft.com/office/drawing/2014/main" id="{EED63AE9-A000-46ED-8E95-63C01F023C52}"/>
                    </a:ext>
                  </a:extLst>
                </p:cNvPr>
                <p:cNvSpPr/>
                <p:nvPr/>
              </p:nvSpPr>
              <p:spPr>
                <a:xfrm>
                  <a:off x="5061664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5" name="椭圆 144">
                  <a:extLst>
                    <a:ext uri="{FF2B5EF4-FFF2-40B4-BE49-F238E27FC236}">
                      <a16:creationId xmlns:a16="http://schemas.microsoft.com/office/drawing/2014/main" id="{94ACA014-44DD-BA5E-2ED9-D53B7F9C009E}"/>
                    </a:ext>
                  </a:extLst>
                </p:cNvPr>
                <p:cNvSpPr/>
                <p:nvPr/>
              </p:nvSpPr>
              <p:spPr>
                <a:xfrm>
                  <a:off x="5188589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A994F253-1C93-23B9-C4B4-64BE9EFBDC0C}"/>
                    </a:ext>
                  </a:extLst>
                </p:cNvPr>
                <p:cNvSpPr/>
                <p:nvPr/>
              </p:nvSpPr>
              <p:spPr>
                <a:xfrm>
                  <a:off x="5314729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147" name="组合 146">
                <a:extLst>
                  <a:ext uri="{FF2B5EF4-FFF2-40B4-BE49-F238E27FC236}">
                    <a16:creationId xmlns:a16="http://schemas.microsoft.com/office/drawing/2014/main" id="{B94827A7-2CDE-A043-4EB3-190887849FF0}"/>
                  </a:ext>
                </a:extLst>
              </p:cNvPr>
              <p:cNvGrpSpPr/>
              <p:nvPr/>
            </p:nvGrpSpPr>
            <p:grpSpPr>
              <a:xfrm>
                <a:off x="5439602" y="4872674"/>
                <a:ext cx="298784" cy="45719"/>
                <a:chOff x="5061664" y="2604141"/>
                <a:chExt cx="298784" cy="45719"/>
              </a:xfrm>
            </p:grpSpPr>
            <p:sp>
              <p:nvSpPr>
                <p:cNvPr id="148" name="椭圆 147">
                  <a:extLst>
                    <a:ext uri="{FF2B5EF4-FFF2-40B4-BE49-F238E27FC236}">
                      <a16:creationId xmlns:a16="http://schemas.microsoft.com/office/drawing/2014/main" id="{DD0E7D7A-CC03-B550-A6B2-2E39F947FB27}"/>
                    </a:ext>
                  </a:extLst>
                </p:cNvPr>
                <p:cNvSpPr/>
                <p:nvPr/>
              </p:nvSpPr>
              <p:spPr>
                <a:xfrm>
                  <a:off x="5061664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9" name="椭圆 148">
                  <a:extLst>
                    <a:ext uri="{FF2B5EF4-FFF2-40B4-BE49-F238E27FC236}">
                      <a16:creationId xmlns:a16="http://schemas.microsoft.com/office/drawing/2014/main" id="{5154CA38-E352-953B-5D5E-13D65E1F76FE}"/>
                    </a:ext>
                  </a:extLst>
                </p:cNvPr>
                <p:cNvSpPr/>
                <p:nvPr/>
              </p:nvSpPr>
              <p:spPr>
                <a:xfrm>
                  <a:off x="5188589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0" name="椭圆 149">
                  <a:extLst>
                    <a:ext uri="{FF2B5EF4-FFF2-40B4-BE49-F238E27FC236}">
                      <a16:creationId xmlns:a16="http://schemas.microsoft.com/office/drawing/2014/main" id="{28F1D8B5-0883-112F-DF12-C26545CC0FF2}"/>
                    </a:ext>
                  </a:extLst>
                </p:cNvPr>
                <p:cNvSpPr/>
                <p:nvPr/>
              </p:nvSpPr>
              <p:spPr>
                <a:xfrm>
                  <a:off x="5314729" y="2604141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</p:grp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0ACFC3ED-9374-A966-06A6-3208187E7D04}"/>
                </a:ext>
              </a:extLst>
            </p:cNvPr>
            <p:cNvGrpSpPr/>
            <p:nvPr/>
          </p:nvGrpSpPr>
          <p:grpSpPr>
            <a:xfrm>
              <a:off x="9588484" y="2154831"/>
              <a:ext cx="592847" cy="2993990"/>
              <a:chOff x="808378" y="2307231"/>
              <a:chExt cx="592847" cy="2993990"/>
            </a:xfrm>
          </p:grpSpPr>
          <p:pic>
            <p:nvPicPr>
              <p:cNvPr id="152" name="图形 151" descr="日程表 轮廓">
                <a:extLst>
                  <a:ext uri="{FF2B5EF4-FFF2-40B4-BE49-F238E27FC236}">
                    <a16:creationId xmlns:a16="http://schemas.microsoft.com/office/drawing/2014/main" id="{6754912A-2F2A-F5CB-614B-AA0E51CFA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8378" y="2918852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53" name="图形 152" descr="文档 轮廓">
                <a:extLst>
                  <a:ext uri="{FF2B5EF4-FFF2-40B4-BE49-F238E27FC236}">
                    <a16:creationId xmlns:a16="http://schemas.microsoft.com/office/drawing/2014/main" id="{895FBBAF-FB1D-B434-3D03-74D8AD5AC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08378" y="2307231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54" name="图形 153" descr="音量 轮廓">
                <a:extLst>
                  <a:ext uri="{FF2B5EF4-FFF2-40B4-BE49-F238E27FC236}">
                    <a16:creationId xmlns:a16="http://schemas.microsoft.com/office/drawing/2014/main" id="{EA0972D3-E1FB-CFC7-E578-9D448D724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61225" y="3530473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55" name="图形 154" descr="图像 轮廓">
                <a:extLst>
                  <a:ext uri="{FF2B5EF4-FFF2-40B4-BE49-F238E27FC236}">
                    <a16:creationId xmlns:a16="http://schemas.microsoft.com/office/drawing/2014/main" id="{398E3493-2EDB-353E-C9A0-B083AC50E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10017" y="4145847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56" name="图形 155" descr="音符 轮廓">
                <a:extLst>
                  <a:ext uri="{FF2B5EF4-FFF2-40B4-BE49-F238E27FC236}">
                    <a16:creationId xmlns:a16="http://schemas.microsoft.com/office/drawing/2014/main" id="{4468AFAD-4816-EF5E-ED09-532F02380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08378" y="476122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160" name="左大括号 159">
              <a:extLst>
                <a:ext uri="{FF2B5EF4-FFF2-40B4-BE49-F238E27FC236}">
                  <a16:creationId xmlns:a16="http://schemas.microsoft.com/office/drawing/2014/main" id="{94A29B59-11CB-E63A-793C-B010B612B05F}"/>
                </a:ext>
              </a:extLst>
            </p:cNvPr>
            <p:cNvSpPr/>
            <p:nvPr/>
          </p:nvSpPr>
          <p:spPr>
            <a:xfrm>
              <a:off x="8893474" y="2331394"/>
              <a:ext cx="461940" cy="2594835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81" name="组合 180">
              <a:extLst>
                <a:ext uri="{FF2B5EF4-FFF2-40B4-BE49-F238E27FC236}">
                  <a16:creationId xmlns:a16="http://schemas.microsoft.com/office/drawing/2014/main" id="{7B27E944-1486-E1A4-ADAB-D66A0889377C}"/>
                </a:ext>
              </a:extLst>
            </p:cNvPr>
            <p:cNvGrpSpPr/>
            <p:nvPr/>
          </p:nvGrpSpPr>
          <p:grpSpPr>
            <a:xfrm>
              <a:off x="10415635" y="2191317"/>
              <a:ext cx="1479002" cy="2817425"/>
              <a:chOff x="7153270" y="1836391"/>
              <a:chExt cx="1479002" cy="2817425"/>
            </a:xfrm>
          </p:grpSpPr>
          <p:cxnSp>
            <p:nvCxnSpPr>
              <p:cNvPr id="171" name="直接箭头连接符 170">
                <a:extLst>
                  <a:ext uri="{FF2B5EF4-FFF2-40B4-BE49-F238E27FC236}">
                    <a16:creationId xmlns:a16="http://schemas.microsoft.com/office/drawing/2014/main" id="{468D342D-30C4-AFF2-D37C-83CF5A4E81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8992" y="2030549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直接箭头连接符 171">
                <a:extLst>
                  <a:ext uri="{FF2B5EF4-FFF2-40B4-BE49-F238E27FC236}">
                    <a16:creationId xmlns:a16="http://schemas.microsoft.com/office/drawing/2014/main" id="{E04086C4-7807-8694-FDCF-6428CC49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3270" y="2642170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直接箭头连接符 172">
                <a:extLst>
                  <a:ext uri="{FF2B5EF4-FFF2-40B4-BE49-F238E27FC236}">
                    <a16:creationId xmlns:a16="http://schemas.microsoft.com/office/drawing/2014/main" id="{0BBFA877-0DAC-9581-63BE-4112E18547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3270" y="3244832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直接箭头连接符 173">
                <a:extLst>
                  <a:ext uri="{FF2B5EF4-FFF2-40B4-BE49-F238E27FC236}">
                    <a16:creationId xmlns:a16="http://schemas.microsoft.com/office/drawing/2014/main" id="{D441BF16-2F11-B8FC-CA95-1DDC9288D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4181" y="3881877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直接箭头连接符 174">
                <a:extLst>
                  <a:ext uri="{FF2B5EF4-FFF2-40B4-BE49-F238E27FC236}">
                    <a16:creationId xmlns:a16="http://schemas.microsoft.com/office/drawing/2014/main" id="{33CA203F-3C06-38E2-AE9D-B0DC37925E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4181" y="4484539"/>
                <a:ext cx="3917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id="{19C2DAC8-73CC-96DC-C63C-69643A2AD6A3}"/>
                  </a:ext>
                </a:extLst>
              </p:cNvPr>
              <p:cNvSpPr txBox="1"/>
              <p:nvPr/>
            </p:nvSpPr>
            <p:spPr>
              <a:xfrm>
                <a:off x="7799991" y="1836391"/>
                <a:ext cx="83228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altLang="zh-CN" sz="1600" b="1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600" b="1">
                    <a:solidFill>
                      <a:schemeClr val="tx1"/>
                    </a:solidFill>
                  </a:rPr>
                  <a:t>ask1</a:t>
                </a:r>
                <a:endParaRPr lang="en-AU" sz="1600"/>
              </a:p>
            </p:txBody>
          </p:sp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AEF40BCB-FA0B-D164-F820-A54132D8E027}"/>
                  </a:ext>
                </a:extLst>
              </p:cNvPr>
              <p:cNvSpPr txBox="1"/>
              <p:nvPr/>
            </p:nvSpPr>
            <p:spPr>
              <a:xfrm>
                <a:off x="7799989" y="2463754"/>
                <a:ext cx="83228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altLang="zh-CN" sz="1600" b="1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600" b="1">
                    <a:solidFill>
                      <a:schemeClr val="tx1"/>
                    </a:solidFill>
                  </a:rPr>
                  <a:t>ask2</a:t>
                </a:r>
                <a:endParaRPr lang="en-AU" sz="1600"/>
              </a:p>
            </p:txBody>
          </p:sp>
          <p:sp>
            <p:nvSpPr>
              <p:cNvPr id="178" name="文本框 177">
                <a:extLst>
                  <a:ext uri="{FF2B5EF4-FFF2-40B4-BE49-F238E27FC236}">
                    <a16:creationId xmlns:a16="http://schemas.microsoft.com/office/drawing/2014/main" id="{4B935C28-D9C6-BEFB-DF0F-33DCA53184DC}"/>
                  </a:ext>
                </a:extLst>
              </p:cNvPr>
              <p:cNvSpPr txBox="1"/>
              <p:nvPr/>
            </p:nvSpPr>
            <p:spPr>
              <a:xfrm>
                <a:off x="7799991" y="3085237"/>
                <a:ext cx="83228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altLang="zh-CN" sz="1600" b="1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600" b="1">
                    <a:solidFill>
                      <a:schemeClr val="tx1"/>
                    </a:solidFill>
                  </a:rPr>
                  <a:t>ask3</a:t>
                </a:r>
                <a:endParaRPr lang="en-AU" sz="1600"/>
              </a:p>
            </p:txBody>
          </p:sp>
          <p:sp>
            <p:nvSpPr>
              <p:cNvPr id="179" name="文本框 178">
                <a:extLst>
                  <a:ext uri="{FF2B5EF4-FFF2-40B4-BE49-F238E27FC236}">
                    <a16:creationId xmlns:a16="http://schemas.microsoft.com/office/drawing/2014/main" id="{2C876273-1E96-154A-AF08-0F4A3CCD9DA5}"/>
                  </a:ext>
                </a:extLst>
              </p:cNvPr>
              <p:cNvSpPr txBox="1"/>
              <p:nvPr/>
            </p:nvSpPr>
            <p:spPr>
              <a:xfrm>
                <a:off x="7799989" y="3712600"/>
                <a:ext cx="83228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altLang="zh-CN" sz="1600" b="1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600" b="1">
                    <a:solidFill>
                      <a:schemeClr val="tx1"/>
                    </a:solidFill>
                  </a:rPr>
                  <a:t>ask4</a:t>
                </a:r>
                <a:endParaRPr lang="en-AU" sz="1600"/>
              </a:p>
            </p:txBody>
          </p:sp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id="{F5FD5F80-D1F8-8F00-3A9F-32DA421A8F14}"/>
                  </a:ext>
                </a:extLst>
              </p:cNvPr>
              <p:cNvSpPr txBox="1"/>
              <p:nvPr/>
            </p:nvSpPr>
            <p:spPr>
              <a:xfrm>
                <a:off x="7799983" y="4315262"/>
                <a:ext cx="83228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altLang="zh-CN" sz="1600" b="1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600" b="1">
                    <a:solidFill>
                      <a:schemeClr val="tx1"/>
                    </a:solidFill>
                  </a:rPr>
                  <a:t>ask5</a:t>
                </a:r>
                <a:endParaRPr lang="en-AU" sz="1600"/>
              </a:p>
            </p:txBody>
          </p:sp>
        </p:grp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62B9A859-6449-76B6-8CCF-AC060E1F40E6}"/>
                </a:ext>
              </a:extLst>
            </p:cNvPr>
            <p:cNvSpPr txBox="1"/>
            <p:nvPr/>
          </p:nvSpPr>
          <p:spPr>
            <a:xfrm>
              <a:off x="8854726" y="1780422"/>
              <a:ext cx="110207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600" b="1"/>
                <a:t>Fine-tune</a:t>
              </a:r>
              <a:endParaRPr lang="en-AU" sz="1600"/>
            </a:p>
          </p:txBody>
        </p:sp>
      </p:grpSp>
      <p:sp>
        <p:nvSpPr>
          <p:cNvPr id="183" name="文本框 182">
            <a:extLst>
              <a:ext uri="{FF2B5EF4-FFF2-40B4-BE49-F238E27FC236}">
                <a16:creationId xmlns:a16="http://schemas.microsoft.com/office/drawing/2014/main" id="{0836CE1D-2D15-0F98-D76D-6E98BF00EA91}"/>
              </a:ext>
            </a:extLst>
          </p:cNvPr>
          <p:cNvSpPr txBox="1"/>
          <p:nvPr/>
        </p:nvSpPr>
        <p:spPr>
          <a:xfrm>
            <a:off x="120105" y="1186348"/>
            <a:ext cx="2500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zh-CN" b="1">
                <a:solidFill>
                  <a:schemeClr val="tx1"/>
                </a:solidFill>
              </a:rPr>
              <a:t>Traditional ML model</a:t>
            </a:r>
            <a:endParaRPr lang="en-AU"/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0528C153-6CF2-D1ED-ECA0-F9F4C489AE14}"/>
              </a:ext>
            </a:extLst>
          </p:cNvPr>
          <p:cNvSpPr txBox="1"/>
          <p:nvPr/>
        </p:nvSpPr>
        <p:spPr>
          <a:xfrm>
            <a:off x="4684244" y="1186348"/>
            <a:ext cx="4664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/>
              <a:t>Foundation model (pre-trained model)</a:t>
            </a:r>
            <a:endParaRPr lang="en-AU"/>
          </a:p>
        </p:txBody>
      </p: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id="{C4C22C35-D561-8A03-C859-E656FDD12AE3}"/>
              </a:ext>
            </a:extLst>
          </p:cNvPr>
          <p:cNvCxnSpPr>
            <a:cxnSpLocks/>
          </p:cNvCxnSpPr>
          <p:nvPr/>
        </p:nvCxnSpPr>
        <p:spPr>
          <a:xfrm>
            <a:off x="4424652" y="1122083"/>
            <a:ext cx="0" cy="39616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形 2" descr="大脑 轮廓">
            <a:extLst>
              <a:ext uri="{FF2B5EF4-FFF2-40B4-BE49-F238E27FC236}">
                <a16:creationId xmlns:a16="http://schemas.microsoft.com/office/drawing/2014/main" id="{183A82DD-B554-992B-27EE-5834F4DC797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3888" y="4988429"/>
            <a:ext cx="1615538" cy="161553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71F1D88-637F-9219-9DF2-271F3159A729}"/>
              </a:ext>
            </a:extLst>
          </p:cNvPr>
          <p:cNvSpPr txBox="1"/>
          <p:nvPr/>
        </p:nvSpPr>
        <p:spPr>
          <a:xfrm>
            <a:off x="21954" y="6335721"/>
            <a:ext cx="4282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/>
              <a:t>GPT-3.5 (Foundation model)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D5ED626-345C-78E7-DEA1-75C43A944654}"/>
              </a:ext>
            </a:extLst>
          </p:cNvPr>
          <p:cNvCxnSpPr>
            <a:cxnSpLocks/>
          </p:cNvCxnSpPr>
          <p:nvPr/>
        </p:nvCxnSpPr>
        <p:spPr>
          <a:xfrm>
            <a:off x="3951748" y="6172961"/>
            <a:ext cx="11650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B41C89E2-84D9-0711-27B9-8D02AA941926}"/>
              </a:ext>
            </a:extLst>
          </p:cNvPr>
          <p:cNvSpPr txBox="1"/>
          <p:nvPr/>
        </p:nvSpPr>
        <p:spPr>
          <a:xfrm>
            <a:off x="3750240" y="5673284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/>
              <a:t>Fine-tune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A19042-2659-8517-0B0C-692257291F5B}"/>
              </a:ext>
            </a:extLst>
          </p:cNvPr>
          <p:cNvSpPr txBox="1"/>
          <p:nvPr/>
        </p:nvSpPr>
        <p:spPr>
          <a:xfrm>
            <a:off x="5476978" y="5968755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/>
              <a:t>ChatGPT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4B630E8-33FF-EFF3-DC2A-1B93C64C2FC1}"/>
              </a:ext>
            </a:extLst>
          </p:cNvPr>
          <p:cNvCxnSpPr>
            <a:cxnSpLocks/>
          </p:cNvCxnSpPr>
          <p:nvPr/>
        </p:nvCxnSpPr>
        <p:spPr>
          <a:xfrm>
            <a:off x="7351684" y="6172961"/>
            <a:ext cx="21749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5B76934-77EE-158F-7BBE-39D0503077DF}"/>
              </a:ext>
            </a:extLst>
          </p:cNvPr>
          <p:cNvSpPr txBox="1"/>
          <p:nvPr/>
        </p:nvSpPr>
        <p:spPr>
          <a:xfrm>
            <a:off x="6979831" y="5697656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/>
              <a:t>Conversation task</a:t>
            </a:r>
          </a:p>
        </p:txBody>
      </p:sp>
      <p:pic>
        <p:nvPicPr>
          <p:cNvPr id="16" name="图形 15" descr="困惑的人 轮廓">
            <a:extLst>
              <a:ext uri="{FF2B5EF4-FFF2-40B4-BE49-F238E27FC236}">
                <a16:creationId xmlns:a16="http://schemas.microsoft.com/office/drawing/2014/main" id="{566CF8C8-6A1D-3257-D68B-30BF73C48C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847466" y="5414725"/>
            <a:ext cx="1355941" cy="135594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1BAF63A-4456-C171-FD47-FDB93D8B0D37}"/>
              </a:ext>
            </a:extLst>
          </p:cNvPr>
          <p:cNvSpPr/>
          <p:nvPr/>
        </p:nvSpPr>
        <p:spPr>
          <a:xfrm>
            <a:off x="0" y="5304113"/>
            <a:ext cx="804035" cy="407521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E.g.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20FAF-CC18-2604-B233-AE0D5B931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灯片编号占位符 30">
            <a:extLst>
              <a:ext uri="{FF2B5EF4-FFF2-40B4-BE49-F238E27FC236}">
                <a16:creationId xmlns:a16="http://schemas.microsoft.com/office/drawing/2014/main" id="{2EF8E2CD-A0C2-6283-6AB0-C51CBB56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B21F9D2-B05A-3C1F-D768-AC9B30C3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141" y="232923"/>
            <a:ext cx="9589812" cy="1075288"/>
          </a:xfrm>
        </p:spPr>
        <p:txBody>
          <a:bodyPr>
            <a:normAutofit/>
          </a:bodyPr>
          <a:lstStyle/>
          <a:p>
            <a:r>
              <a:rPr lang="en-AU" b="1"/>
              <a:t>Methodology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5E59BC62-CCFB-8DD6-644B-6FFBDD10B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98" y="507467"/>
            <a:ext cx="6344214" cy="4986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A79691-4B2B-AA6D-59F4-126E66072933}"/>
                  </a:ext>
                </a:extLst>
              </p:cNvPr>
              <p:cNvSpPr txBox="1"/>
              <p:nvPr/>
            </p:nvSpPr>
            <p:spPr>
              <a:xfrm>
                <a:off x="494764" y="3675741"/>
                <a:ext cx="59600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AU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440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A79691-4B2B-AA6D-59F4-126E66072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64" y="3675741"/>
                <a:ext cx="5960093" cy="677108"/>
              </a:xfrm>
              <a:prstGeom prst="rect">
                <a:avLst/>
              </a:prstGeom>
              <a:blipFill>
                <a:blip r:embed="rId3"/>
                <a:stretch>
                  <a:fillRect l="-212" r="-148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思想气泡: 云 17">
                <a:extLst>
                  <a:ext uri="{FF2B5EF4-FFF2-40B4-BE49-F238E27FC236}">
                    <a16:creationId xmlns:a16="http://schemas.microsoft.com/office/drawing/2014/main" id="{A03A2588-8DFD-DEB4-FA34-23811A7E5240}"/>
                  </a:ext>
                </a:extLst>
              </p:cNvPr>
              <p:cNvSpPr/>
              <p:nvPr/>
            </p:nvSpPr>
            <p:spPr>
              <a:xfrm>
                <a:off x="168598" y="2707187"/>
                <a:ext cx="1194369" cy="741071"/>
              </a:xfrm>
              <a:prstGeom prst="cloudCallout">
                <a:avLst>
                  <a:gd name="adj1" fmla="val 3506"/>
                  <a:gd name="adj2" fmla="val 84495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A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𝝌</m:t>
                      </m:r>
                    </m:oMath>
                  </m:oMathPara>
                </a14:m>
                <a:endParaRPr lang="en-AU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思想气泡: 云 17">
                <a:extLst>
                  <a:ext uri="{FF2B5EF4-FFF2-40B4-BE49-F238E27FC236}">
                    <a16:creationId xmlns:a16="http://schemas.microsoft.com/office/drawing/2014/main" id="{A03A2588-8DFD-DEB4-FA34-23811A7E5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8" y="2707187"/>
                <a:ext cx="1194369" cy="741071"/>
              </a:xfrm>
              <a:prstGeom prst="cloudCallout">
                <a:avLst>
                  <a:gd name="adj1" fmla="val 3506"/>
                  <a:gd name="adj2" fmla="val 8449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弧形 18">
            <a:extLst>
              <a:ext uri="{FF2B5EF4-FFF2-40B4-BE49-F238E27FC236}">
                <a16:creationId xmlns:a16="http://schemas.microsoft.com/office/drawing/2014/main" id="{1E5BA580-793E-174A-68DF-2518266A69E1}"/>
              </a:ext>
            </a:extLst>
          </p:cNvPr>
          <p:cNvSpPr/>
          <p:nvPr/>
        </p:nvSpPr>
        <p:spPr>
          <a:xfrm rot="18530320">
            <a:off x="4892478" y="3504951"/>
            <a:ext cx="2032000" cy="1343795"/>
          </a:xfrm>
          <a:prstGeom prst="arc">
            <a:avLst>
              <a:gd name="adj1" fmla="val 15387115"/>
              <a:gd name="adj2" fmla="val 20431218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1E8C3F9-B6A2-C448-FFAA-26E214CEB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997" y="1439323"/>
            <a:ext cx="1295400" cy="94297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CBB8764-3EB8-86E2-DED4-A1C1522BD73E}"/>
              </a:ext>
            </a:extLst>
          </p:cNvPr>
          <p:cNvSpPr txBox="1"/>
          <p:nvPr/>
        </p:nvSpPr>
        <p:spPr>
          <a:xfrm>
            <a:off x="728276" y="1376966"/>
            <a:ext cx="27774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Arial"/>
              </a:rPr>
              <a:t>PartMC data</a:t>
            </a:r>
          </a:p>
          <a:p>
            <a:r>
              <a:rPr lang="en-AU" sz="2800" b="1">
                <a:latin typeface="Arial"/>
              </a:rPr>
              <a:t>(General task)</a:t>
            </a:r>
            <a:endParaRPr lang="en-AU" sz="280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1EC306E-D72C-5F82-D70C-764A900E91A7}"/>
              </a:ext>
            </a:extLst>
          </p:cNvPr>
          <p:cNvCxnSpPr>
            <a:cxnSpLocks/>
          </p:cNvCxnSpPr>
          <p:nvPr/>
        </p:nvCxnSpPr>
        <p:spPr>
          <a:xfrm>
            <a:off x="3960697" y="2540000"/>
            <a:ext cx="0" cy="10287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5D8679E4-4BC9-1F35-52BA-90FDEEC41C77}"/>
              </a:ext>
            </a:extLst>
          </p:cNvPr>
          <p:cNvSpPr txBox="1"/>
          <p:nvPr/>
        </p:nvSpPr>
        <p:spPr>
          <a:xfrm>
            <a:off x="1796413" y="2741775"/>
            <a:ext cx="1992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Arial"/>
              </a:rPr>
              <a:t>Pre-training</a:t>
            </a:r>
            <a:endParaRPr lang="en-AU" sz="240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772E6982-1BEB-9A9C-21D9-AAD4DAC41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126" y="5358927"/>
            <a:ext cx="1323975" cy="102870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9B3EA08B-8701-5011-6431-3CD4B6CAAE28}"/>
              </a:ext>
            </a:extLst>
          </p:cNvPr>
          <p:cNvSpPr txBox="1"/>
          <p:nvPr/>
        </p:nvSpPr>
        <p:spPr>
          <a:xfrm>
            <a:off x="156466" y="6307312"/>
            <a:ext cx="6549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Arial"/>
              </a:rPr>
              <a:t>Observational data (downstream task)</a:t>
            </a:r>
            <a:endParaRPr lang="en-AU" sz="2800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0977A0B-C62F-712C-0BF1-39ED5D61072C}"/>
              </a:ext>
            </a:extLst>
          </p:cNvPr>
          <p:cNvCxnSpPr>
            <a:cxnSpLocks/>
          </p:cNvCxnSpPr>
          <p:nvPr/>
        </p:nvCxnSpPr>
        <p:spPr>
          <a:xfrm flipH="1" flipV="1">
            <a:off x="1787672" y="4439508"/>
            <a:ext cx="257141" cy="91941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9B7DA2E3-B82F-80B4-81AE-16FE0550BFC3}"/>
              </a:ext>
            </a:extLst>
          </p:cNvPr>
          <p:cNvCxnSpPr>
            <a:cxnSpLocks/>
          </p:cNvCxnSpPr>
          <p:nvPr/>
        </p:nvCxnSpPr>
        <p:spPr>
          <a:xfrm>
            <a:off x="2157185" y="4494034"/>
            <a:ext cx="2845179" cy="103332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FBDD3FC3-19EE-B288-E210-53253B867342}"/>
                  </a:ext>
                </a:extLst>
              </p:cNvPr>
              <p:cNvSpPr txBox="1"/>
              <p:nvPr/>
            </p:nvSpPr>
            <p:spPr>
              <a:xfrm>
                <a:off x="3908304" y="5494361"/>
                <a:ext cx="59600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AU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440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FBDD3FC3-19EE-B288-E210-53253B867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304" y="5494361"/>
                <a:ext cx="5960093" cy="677108"/>
              </a:xfrm>
              <a:prstGeom prst="rect">
                <a:avLst/>
              </a:prstGeom>
              <a:blipFill>
                <a:blip r:embed="rId7"/>
                <a:stretch>
                  <a:fillRect l="-212" r="-148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D4133FDF-024B-F2DB-4FFB-E8EB080F2C71}"/>
              </a:ext>
            </a:extLst>
          </p:cNvPr>
          <p:cNvSpPr txBox="1"/>
          <p:nvPr/>
        </p:nvSpPr>
        <p:spPr>
          <a:xfrm>
            <a:off x="28868" y="4834694"/>
            <a:ext cx="1992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Arial"/>
              </a:rPr>
              <a:t>Fine-tuning</a:t>
            </a:r>
            <a:endParaRPr lang="en-AU" sz="240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660FF66-2DC2-B4AF-BA68-DB28911E6FD3}"/>
              </a:ext>
            </a:extLst>
          </p:cNvPr>
          <p:cNvSpPr/>
          <p:nvPr/>
        </p:nvSpPr>
        <p:spPr>
          <a:xfrm>
            <a:off x="1599016" y="3675740"/>
            <a:ext cx="422350" cy="74652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732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56FCA-6EFC-CA39-9721-502EE729B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灯片编号占位符 30">
            <a:extLst>
              <a:ext uri="{FF2B5EF4-FFF2-40B4-BE49-F238E27FC236}">
                <a16:creationId xmlns:a16="http://schemas.microsoft.com/office/drawing/2014/main" id="{89B58CA0-702B-90CF-4DEA-FEAF35A2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56F75B1-5867-10DB-E781-FA009930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141" y="232923"/>
            <a:ext cx="9589812" cy="1075288"/>
          </a:xfrm>
        </p:spPr>
        <p:txBody>
          <a:bodyPr>
            <a:normAutofit/>
          </a:bodyPr>
          <a:lstStyle/>
          <a:p>
            <a:r>
              <a:rPr lang="en-AU" b="1"/>
              <a:t>Methodology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271E61-F27E-3541-FC48-3DC2D9294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10" y="1983743"/>
            <a:ext cx="1571625" cy="12668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E46709E-65E4-169D-E604-F8BA84E3C765}"/>
              </a:ext>
            </a:extLst>
          </p:cNvPr>
          <p:cNvSpPr txBox="1"/>
          <p:nvPr/>
        </p:nvSpPr>
        <p:spPr>
          <a:xfrm>
            <a:off x="104903" y="1522852"/>
            <a:ext cx="19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  <a:latin typeface="Arial"/>
              </a:rPr>
              <a:t>PartMC-MOSAIC</a:t>
            </a:r>
            <a:endParaRPr lang="en-AU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C31A915-7FAE-A657-53A3-C94DFB244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65" y="2114445"/>
            <a:ext cx="1295400" cy="9429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C292089-D1BC-4D4B-9AC6-BBD3C748FDF1}"/>
              </a:ext>
            </a:extLst>
          </p:cNvPr>
          <p:cNvSpPr txBox="1"/>
          <p:nvPr/>
        </p:nvSpPr>
        <p:spPr>
          <a:xfrm>
            <a:off x="2704197" y="1373245"/>
            <a:ext cx="207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  <a:latin typeface="Arial"/>
              </a:rPr>
              <a:t>Pre-training data </a:t>
            </a:r>
          </a:p>
          <a:p>
            <a:r>
              <a:rPr lang="en-US" altLang="zh-CN" b="1">
                <a:solidFill>
                  <a:schemeClr val="tx1"/>
                </a:solidFill>
                <a:latin typeface="Arial"/>
              </a:rPr>
              <a:t>~25000 samples</a:t>
            </a:r>
            <a:endParaRPr lang="en-AU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7AA7308-9DC0-E447-1B74-3E93CA98A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045" y="1828277"/>
            <a:ext cx="1413280" cy="157775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AD82A87-520D-8572-D016-8CC7D7AEC134}"/>
              </a:ext>
            </a:extLst>
          </p:cNvPr>
          <p:cNvSpPr txBox="1"/>
          <p:nvPr/>
        </p:nvSpPr>
        <p:spPr>
          <a:xfrm>
            <a:off x="5348970" y="1403718"/>
            <a:ext cx="2637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  <a:latin typeface="Arial"/>
              </a:rPr>
              <a:t>The pre-trained model</a:t>
            </a:r>
            <a:endParaRPr lang="en-AU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D20C7D71-4D92-5B20-04C0-AC290B9E32DA}"/>
              </a:ext>
            </a:extLst>
          </p:cNvPr>
          <p:cNvSpPr/>
          <p:nvPr/>
        </p:nvSpPr>
        <p:spPr>
          <a:xfrm>
            <a:off x="2168153" y="2409388"/>
            <a:ext cx="472094" cy="369333"/>
          </a:xfrm>
          <a:prstGeom prst="rightArrow">
            <a:avLst>
              <a:gd name="adj1" fmla="val 50000"/>
              <a:gd name="adj2" fmla="val 64273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AE4EFEDB-D6E5-B141-729E-8563F8A11167}"/>
              </a:ext>
            </a:extLst>
          </p:cNvPr>
          <p:cNvSpPr/>
          <p:nvPr/>
        </p:nvSpPr>
        <p:spPr>
          <a:xfrm>
            <a:off x="4794785" y="2409388"/>
            <a:ext cx="472094" cy="369333"/>
          </a:xfrm>
          <a:prstGeom prst="rightArrow">
            <a:avLst>
              <a:gd name="adj1" fmla="val 50000"/>
              <a:gd name="adj2" fmla="val 64273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0ED964-00A1-329E-981E-05EAAD3BD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76" y="4904231"/>
            <a:ext cx="1323975" cy="1028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CFA28C-A53B-4702-7E2C-AF424E827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366" y="4304665"/>
            <a:ext cx="3379390" cy="20215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713C759-1060-8BD5-1A8E-7C9A2AFC9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032" y="1615795"/>
            <a:ext cx="1640285" cy="1646953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DEE37748-1383-F0D5-FCF5-5769107E9C73}"/>
              </a:ext>
            </a:extLst>
          </p:cNvPr>
          <p:cNvSpPr/>
          <p:nvPr/>
        </p:nvSpPr>
        <p:spPr>
          <a:xfrm>
            <a:off x="2149495" y="5194224"/>
            <a:ext cx="472094" cy="369333"/>
          </a:xfrm>
          <a:prstGeom prst="rightArrow">
            <a:avLst>
              <a:gd name="adj1" fmla="val 50000"/>
              <a:gd name="adj2" fmla="val 64273"/>
            </a:avLst>
          </a:prstGeom>
          <a:solidFill>
            <a:srgbClr val="7030A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F244B631-499E-490A-FD28-1FC8171D7A38}"/>
              </a:ext>
            </a:extLst>
          </p:cNvPr>
          <p:cNvSpPr/>
          <p:nvPr/>
        </p:nvSpPr>
        <p:spPr>
          <a:xfrm rot="18841914">
            <a:off x="5403519" y="3629759"/>
            <a:ext cx="472094" cy="369333"/>
          </a:xfrm>
          <a:prstGeom prst="rightArrow">
            <a:avLst>
              <a:gd name="adj1" fmla="val 50000"/>
              <a:gd name="adj2" fmla="val 64273"/>
            </a:avLst>
          </a:prstGeom>
          <a:solidFill>
            <a:srgbClr val="7030A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B60BDE0-9313-A01E-7121-E320CEC884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632" y="3871931"/>
            <a:ext cx="4715158" cy="275314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1C2195A-8E87-6D02-2731-096CE77DB72D}"/>
              </a:ext>
            </a:extLst>
          </p:cNvPr>
          <p:cNvSpPr txBox="1"/>
          <p:nvPr/>
        </p:nvSpPr>
        <p:spPr>
          <a:xfrm>
            <a:off x="9149347" y="1328353"/>
            <a:ext cx="2637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  <a:latin typeface="Arial"/>
              </a:rPr>
              <a:t>The fine-tuned model</a:t>
            </a:r>
            <a:endParaRPr lang="en-AU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5E417CC-5E47-254D-0BDE-B98AA9C45150}"/>
              </a:ext>
            </a:extLst>
          </p:cNvPr>
          <p:cNvSpPr txBox="1"/>
          <p:nvPr/>
        </p:nvSpPr>
        <p:spPr>
          <a:xfrm>
            <a:off x="7830811" y="3371875"/>
            <a:ext cx="284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Arial"/>
              </a:rPr>
              <a:t>Fine-tuning target</a:t>
            </a:r>
            <a:endParaRPr lang="en-AU" sz="240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34FF016-EADB-12BC-5587-A5B0662F9D28}"/>
              </a:ext>
            </a:extLst>
          </p:cNvPr>
          <p:cNvSpPr txBox="1"/>
          <p:nvPr/>
        </p:nvSpPr>
        <p:spPr>
          <a:xfrm>
            <a:off x="94910" y="4221916"/>
            <a:ext cx="2290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  <a:latin typeface="Arial"/>
              </a:rPr>
              <a:t>Observational data </a:t>
            </a:r>
          </a:p>
          <a:p>
            <a:r>
              <a:rPr lang="en-US" altLang="zh-CN" b="1">
                <a:solidFill>
                  <a:schemeClr val="tx1"/>
                </a:solidFill>
                <a:latin typeface="Arial"/>
              </a:rPr>
              <a:t>~390 samples</a:t>
            </a:r>
            <a:endParaRPr lang="en-AU"/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2014C7EF-C1CC-13BA-6D87-6F50DC5FE3B8}"/>
              </a:ext>
            </a:extLst>
          </p:cNvPr>
          <p:cNvSpPr/>
          <p:nvPr/>
        </p:nvSpPr>
        <p:spPr>
          <a:xfrm>
            <a:off x="8211959" y="2376433"/>
            <a:ext cx="472094" cy="369333"/>
          </a:xfrm>
          <a:prstGeom prst="rightArrow">
            <a:avLst>
              <a:gd name="adj1" fmla="val 50000"/>
              <a:gd name="adj2" fmla="val 64273"/>
            </a:avLst>
          </a:prstGeom>
          <a:solidFill>
            <a:srgbClr val="7030A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076472B-5FC6-69C7-2D5D-8685F4757C9B}"/>
              </a:ext>
            </a:extLst>
          </p:cNvPr>
          <p:cNvSpPr txBox="1"/>
          <p:nvPr/>
        </p:nvSpPr>
        <p:spPr>
          <a:xfrm>
            <a:off x="7641105" y="1923282"/>
            <a:ext cx="1612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  <a:latin typeface="Arial"/>
              </a:rPr>
              <a:t>Fine-tuning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2D6DBED-C04F-83E5-3560-7098D3CFB1D5}"/>
              </a:ext>
            </a:extLst>
          </p:cNvPr>
          <p:cNvSpPr txBox="1"/>
          <p:nvPr/>
        </p:nvSpPr>
        <p:spPr>
          <a:xfrm>
            <a:off x="4352423" y="1977211"/>
            <a:ext cx="1612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  <a:latin typeface="Arial"/>
              </a:rPr>
              <a:t>Pre-training</a:t>
            </a:r>
          </a:p>
        </p:txBody>
      </p:sp>
    </p:spTree>
    <p:extLst>
      <p:ext uri="{BB962C8B-B14F-4D97-AF65-F5344CB8AC3E}">
        <p14:creationId xmlns:p14="http://schemas.microsoft.com/office/powerpoint/2010/main" val="231303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095FC-5671-4C30-4AF5-4F29F8C20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68470ADE-4F28-67BF-02B1-C5473685A0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73"/>
          <a:stretch>
            <a:fillRect/>
          </a:stretch>
        </p:blipFill>
        <p:spPr>
          <a:xfrm>
            <a:off x="3100645" y="1126043"/>
            <a:ext cx="5395442" cy="4808524"/>
          </a:xfrm>
          <a:custGeom>
            <a:avLst/>
            <a:gdLst>
              <a:gd name="connsiteX0" fmla="*/ 0 w 5236924"/>
              <a:gd name="connsiteY0" fmla="*/ 0 h 4667250"/>
              <a:gd name="connsiteX1" fmla="*/ 5236924 w 5236924"/>
              <a:gd name="connsiteY1" fmla="*/ 0 h 4667250"/>
              <a:gd name="connsiteX2" fmla="*/ 5236924 w 5236924"/>
              <a:gd name="connsiteY2" fmla="*/ 4667250 h 4667250"/>
              <a:gd name="connsiteX3" fmla="*/ 0 w 5236924"/>
              <a:gd name="connsiteY3" fmla="*/ 466725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6924" h="4667250">
                <a:moveTo>
                  <a:pt x="0" y="0"/>
                </a:moveTo>
                <a:lnTo>
                  <a:pt x="5236924" y="0"/>
                </a:lnTo>
                <a:lnTo>
                  <a:pt x="5236924" y="4667250"/>
                </a:lnTo>
                <a:lnTo>
                  <a:pt x="0" y="4667250"/>
                </a:ln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0CF05EE-904F-095F-D157-D8FDA1ED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408" y="174482"/>
            <a:ext cx="8524783" cy="1075288"/>
          </a:xfrm>
        </p:spPr>
        <p:txBody>
          <a:bodyPr>
            <a:normAutofit/>
          </a:bodyPr>
          <a:lstStyle/>
          <a:p>
            <a:r>
              <a:rPr lang="en-US" altLang="zh-CN" b="1"/>
              <a:t>Results: </a:t>
            </a:r>
            <a:r>
              <a:rPr lang="en-AU" altLang="zh-CN" b="1"/>
              <a:t>Model Performance</a:t>
            </a:r>
            <a:endParaRPr lang="en-AU" b="1"/>
          </a:p>
        </p:txBody>
      </p:sp>
      <p:sp>
        <p:nvSpPr>
          <p:cNvPr id="25" name="灯片编号占位符 24">
            <a:extLst>
              <a:ext uri="{FF2B5EF4-FFF2-40B4-BE49-F238E27FC236}">
                <a16:creationId xmlns:a16="http://schemas.microsoft.com/office/drawing/2014/main" id="{52778CFC-E13E-AF9E-8FFC-565CB69C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47C51FE3-7623-4EAD-B2F3-330393A65E7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图片 5" descr="图表, 散点图&#10;&#10;AI 生成的内容可能不正确。">
            <a:extLst>
              <a:ext uri="{FF2B5EF4-FFF2-40B4-BE49-F238E27FC236}">
                <a16:creationId xmlns:a16="http://schemas.microsoft.com/office/drawing/2014/main" id="{3B128578-EE2F-8215-353C-ACDA8922D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" y="1316672"/>
            <a:ext cx="2878247" cy="2796451"/>
          </a:xfrm>
          <a:prstGeom prst="rect">
            <a:avLst/>
          </a:prstGeom>
        </p:spPr>
      </p:pic>
      <p:pic>
        <p:nvPicPr>
          <p:cNvPr id="8" name="图片 7" descr="图表, 散点图&#10;&#10;AI 生成的内容可能不正确。">
            <a:extLst>
              <a:ext uri="{FF2B5EF4-FFF2-40B4-BE49-F238E27FC236}">
                <a16:creationId xmlns:a16="http://schemas.microsoft.com/office/drawing/2014/main" id="{9F28B846-F7A9-510E-6523-03C99F345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" y="4018101"/>
            <a:ext cx="2922189" cy="2796450"/>
          </a:xfrm>
          <a:prstGeom prst="rect">
            <a:avLst/>
          </a:prstGeom>
        </p:spPr>
      </p:pic>
      <p:pic>
        <p:nvPicPr>
          <p:cNvPr id="10" name="图片 9" descr="图表, 散点图&#10;&#10;AI 生成的内容可能不正确。">
            <a:extLst>
              <a:ext uri="{FF2B5EF4-FFF2-40B4-BE49-F238E27FC236}">
                <a16:creationId xmlns:a16="http://schemas.microsoft.com/office/drawing/2014/main" id="{6F28E580-7222-CA98-72CF-72D8F890C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45" y="1122770"/>
            <a:ext cx="3689540" cy="3530781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59A2EFA-CA08-ACF7-5E4D-475EE51DB00C}"/>
              </a:ext>
            </a:extLst>
          </p:cNvPr>
          <p:cNvCxnSpPr>
            <a:cxnSpLocks/>
          </p:cNvCxnSpPr>
          <p:nvPr/>
        </p:nvCxnSpPr>
        <p:spPr>
          <a:xfrm flipH="1">
            <a:off x="2819543" y="4551907"/>
            <a:ext cx="1389884" cy="760644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56285A2-7E1B-E247-DA33-1178F91B8080}"/>
              </a:ext>
            </a:extLst>
          </p:cNvPr>
          <p:cNvCxnSpPr>
            <a:cxnSpLocks/>
          </p:cNvCxnSpPr>
          <p:nvPr/>
        </p:nvCxnSpPr>
        <p:spPr>
          <a:xfrm flipH="1" flipV="1">
            <a:off x="2861118" y="1807192"/>
            <a:ext cx="3534493" cy="1050651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3BDA4BF-CE46-143C-E1D5-03AD6B77E37D}"/>
              </a:ext>
            </a:extLst>
          </p:cNvPr>
          <p:cNvCxnSpPr>
            <a:cxnSpLocks/>
          </p:cNvCxnSpPr>
          <p:nvPr/>
        </p:nvCxnSpPr>
        <p:spPr>
          <a:xfrm>
            <a:off x="8237890" y="1762376"/>
            <a:ext cx="711377" cy="21035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8FC6971F-EBF2-8DAB-0E4A-12E81BC99057}"/>
              </a:ext>
            </a:extLst>
          </p:cNvPr>
          <p:cNvSpPr txBox="1"/>
          <p:nvPr/>
        </p:nvSpPr>
        <p:spPr>
          <a:xfrm>
            <a:off x="1151580" y="3196182"/>
            <a:ext cx="3399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Traditional </a:t>
            </a:r>
            <a:r>
              <a:rPr lang="en-AU" altLang="zh-CN" sz="1600" b="1" dirty="0"/>
              <a:t>data-driven methods </a:t>
            </a:r>
            <a:r>
              <a:rPr lang="en-US" altLang="zh-CN" sz="1600" b="1" dirty="0">
                <a:solidFill>
                  <a:srgbClr val="FF0000"/>
                </a:solidFill>
              </a:rPr>
              <a:t>using observational data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16FFFC0-C09B-34F0-CDF2-1359A93F3B0A}"/>
              </a:ext>
            </a:extLst>
          </p:cNvPr>
          <p:cNvSpPr txBox="1"/>
          <p:nvPr/>
        </p:nvSpPr>
        <p:spPr>
          <a:xfrm>
            <a:off x="1356954" y="5934352"/>
            <a:ext cx="33994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/>
              <a:t>Hybrid approach (</a:t>
            </a:r>
            <a:r>
              <a:rPr lang="en-US" altLang="zh-CN" sz="1600" b="1">
                <a:solidFill>
                  <a:srgbClr val="E30D26"/>
                </a:solidFill>
              </a:rPr>
              <a:t>PartMC + ML</a:t>
            </a:r>
            <a:r>
              <a:rPr lang="en-US" altLang="zh-CN" sz="1600" b="1"/>
              <a:t>)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342B49E-73F8-3856-F85F-C3EC540BB73A}"/>
              </a:ext>
            </a:extLst>
          </p:cNvPr>
          <p:cNvSpPr txBox="1"/>
          <p:nvPr/>
        </p:nvSpPr>
        <p:spPr>
          <a:xfrm>
            <a:off x="9214443" y="4593675"/>
            <a:ext cx="33994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E30D26"/>
                </a:solidFill>
              </a:rPr>
              <a:t>Pre-training + Fine-tuning</a:t>
            </a:r>
          </a:p>
        </p:txBody>
      </p:sp>
    </p:spTree>
    <p:extLst>
      <p:ext uri="{BB962C8B-B14F-4D97-AF65-F5344CB8AC3E}">
        <p14:creationId xmlns:p14="http://schemas.microsoft.com/office/powerpoint/2010/main" val="301444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2A667-E9E1-F10D-45AF-81F984B60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95A1F-EFBA-D904-13A4-16AF31CCA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408" y="174482"/>
            <a:ext cx="8524783" cy="1075288"/>
          </a:xfrm>
        </p:spPr>
        <p:txBody>
          <a:bodyPr>
            <a:normAutofit/>
          </a:bodyPr>
          <a:lstStyle/>
          <a:p>
            <a:r>
              <a:rPr lang="en-US" altLang="zh-CN" b="1"/>
              <a:t>Results: </a:t>
            </a:r>
            <a:r>
              <a:rPr lang="en-AU" altLang="zh-CN" b="1"/>
              <a:t>Model Performance</a:t>
            </a:r>
            <a:endParaRPr lang="en-AU" b="1"/>
          </a:p>
        </p:txBody>
      </p:sp>
      <p:sp>
        <p:nvSpPr>
          <p:cNvPr id="25" name="灯片编号占位符 24">
            <a:extLst>
              <a:ext uri="{FF2B5EF4-FFF2-40B4-BE49-F238E27FC236}">
                <a16:creationId xmlns:a16="http://schemas.microsoft.com/office/drawing/2014/main" id="{EAB2EE08-EC78-3239-E021-EBECA5D1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47C51FE3-7623-4EAD-B2F3-330393A65E7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0E5277-4AC2-5952-C7C2-2836D19A9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186985"/>
            <a:ext cx="10495407" cy="448403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7DC3849-516A-09A8-5DD3-28436D2A0DC8}"/>
              </a:ext>
            </a:extLst>
          </p:cNvPr>
          <p:cNvSpPr txBox="1"/>
          <p:nvPr/>
        </p:nvSpPr>
        <p:spPr>
          <a:xfrm>
            <a:off x="920319" y="5661878"/>
            <a:ext cx="11228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0" dirty="0">
                <a:solidFill>
                  <a:srgbClr val="3B3B3B"/>
                </a:solidFill>
                <a:effectLst/>
              </a:rPr>
              <a:t>Comparison of predicted mixing state index (</a:t>
            </a:r>
            <a:r>
              <a:rPr lang="en-AU" sz="2400" b="0" dirty="0" err="1">
                <a:solidFill>
                  <a:srgbClr val="3B3B3B"/>
                </a:solidFill>
                <a:effectLst/>
              </a:rPr>
              <a:t>χ</a:t>
            </a:r>
            <a:r>
              <a:rPr lang="en-AU" sz="1600" b="0" dirty="0" err="1">
                <a:solidFill>
                  <a:srgbClr val="3B3B3B"/>
                </a:solidFill>
                <a:effectLst/>
              </a:rPr>
              <a:t>pred</a:t>
            </a:r>
            <a:r>
              <a:rPr lang="en-AU" sz="2400" b="0" dirty="0">
                <a:solidFill>
                  <a:srgbClr val="3B3B3B"/>
                </a:solidFill>
                <a:effectLst/>
              </a:rPr>
              <a:t>) across different methods with the MEGAPOLI observational data (</a:t>
            </a:r>
            <a:r>
              <a:rPr lang="en-AU" sz="2400" b="0" dirty="0" err="1">
                <a:solidFill>
                  <a:srgbClr val="3B3B3B"/>
                </a:solidFill>
                <a:effectLst/>
              </a:rPr>
              <a:t>χ</a:t>
            </a:r>
            <a:r>
              <a:rPr lang="en-AU" b="0" dirty="0" err="1">
                <a:solidFill>
                  <a:srgbClr val="3B3B3B"/>
                </a:solidFill>
                <a:effectLst/>
              </a:rPr>
              <a:t>ref</a:t>
            </a:r>
            <a:r>
              <a:rPr lang="en-AU" sz="2400" b="0" dirty="0">
                <a:solidFill>
                  <a:srgbClr val="3B3B3B"/>
                </a:solidFill>
                <a:effectLst/>
              </a:rPr>
              <a:t>) over time</a:t>
            </a:r>
          </a:p>
        </p:txBody>
      </p:sp>
    </p:spTree>
    <p:extLst>
      <p:ext uri="{BB962C8B-B14F-4D97-AF65-F5344CB8AC3E}">
        <p14:creationId xmlns:p14="http://schemas.microsoft.com/office/powerpoint/2010/main" val="380886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07727-216D-CC92-F915-CAA33DDDA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6CFC68-6B97-631D-F576-AA3A1D9E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17796C-C25D-D04B-512D-01A23EF4C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265124"/>
            <a:ext cx="7925394" cy="48134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86F6E3-978E-274B-4910-F556B349C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058" y="3317631"/>
            <a:ext cx="2576598" cy="25445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9DF938B-4C56-5E17-B143-B4E07259BA03}"/>
              </a:ext>
            </a:extLst>
          </p:cNvPr>
          <p:cNvSpPr txBox="1"/>
          <p:nvPr/>
        </p:nvSpPr>
        <p:spPr>
          <a:xfrm>
            <a:off x="9348785" y="2846743"/>
            <a:ext cx="1966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151515"/>
                </a:solidFill>
                <a:effectLst/>
              </a:rPr>
              <a:t>Paper QR code</a:t>
            </a:r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9CE6E5-713B-9876-F707-8047AA70ECE6}"/>
              </a:ext>
            </a:extLst>
          </p:cNvPr>
          <p:cNvSpPr txBox="1"/>
          <p:nvPr/>
        </p:nvSpPr>
        <p:spPr>
          <a:xfrm>
            <a:off x="9430900" y="6009203"/>
            <a:ext cx="2680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51515"/>
                </a:solidFill>
                <a:effectLst/>
              </a:rPr>
              <a:t>Personal homepage QR code</a:t>
            </a:r>
            <a:endParaRPr lang="zh-CN" altLang="en-US" dirty="0"/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C4B5DD91-6639-39C6-4068-E5CEF5BE1182}"/>
              </a:ext>
            </a:extLst>
          </p:cNvPr>
          <p:cNvSpPr/>
          <p:nvPr/>
        </p:nvSpPr>
        <p:spPr>
          <a:xfrm>
            <a:off x="2396631" y="779430"/>
            <a:ext cx="5155025" cy="325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DOI: https://pubs.acs.org/doi/10.1021/acsestair.4c00329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F9548A-34BA-55D3-6B1A-7E4BE8D2E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058" y="277509"/>
            <a:ext cx="2576598" cy="25036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64F4637-A7F3-1203-FA68-920726C8027B}"/>
              </a:ext>
            </a:extLst>
          </p:cNvPr>
          <p:cNvSpPr txBox="1"/>
          <p:nvPr/>
        </p:nvSpPr>
        <p:spPr>
          <a:xfrm>
            <a:off x="774700" y="6332368"/>
            <a:ext cx="804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Fei Jiang,</a:t>
            </a:r>
            <a:r>
              <a:rPr lang="en-AU" sz="2400" dirty="0"/>
              <a:t> </a:t>
            </a:r>
            <a:r>
              <a:rPr lang="en-AU" sz="2400" b="1" dirty="0"/>
              <a:t>Email: </a:t>
            </a:r>
            <a:r>
              <a:rPr lang="en-AU" sz="2400" dirty="0"/>
              <a:t>fei.jiang-4@postgrad.manchester.ac.uk</a:t>
            </a:r>
          </a:p>
        </p:txBody>
      </p:sp>
    </p:spTree>
    <p:extLst>
      <p:ext uri="{BB962C8B-B14F-4D97-AF65-F5344CB8AC3E}">
        <p14:creationId xmlns:p14="http://schemas.microsoft.com/office/powerpoint/2010/main" val="14946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0210AA-13E5-91D2-B4BD-FCE90556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5" y="258212"/>
            <a:ext cx="7000991" cy="1075288"/>
          </a:xfrm>
        </p:spPr>
        <p:txBody>
          <a:bodyPr>
            <a:normAutofit/>
          </a:bodyPr>
          <a:lstStyle/>
          <a:p>
            <a:r>
              <a:rPr lang="en-US" b="1"/>
              <a:t>Population Mixing State</a:t>
            </a:r>
            <a:endParaRPr lang="en-AU" b="1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B20747C-C96C-6F19-9F25-15FA2819CC52}"/>
              </a:ext>
            </a:extLst>
          </p:cNvPr>
          <p:cNvSpPr txBox="1"/>
          <p:nvPr/>
        </p:nvSpPr>
        <p:spPr>
          <a:xfrm>
            <a:off x="844757" y="6036086"/>
            <a:ext cx="564023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/>
              <a:t>Differences in chemical composition across an aerosol in the bulk -</a:t>
            </a:r>
            <a:r>
              <a:rPr lang="en-US" altLang="zh-CN" b="1" dirty="0"/>
              <a:t>--</a:t>
            </a:r>
            <a:r>
              <a:rPr lang="en-AU" b="1" dirty="0"/>
              <a:t> </a:t>
            </a:r>
            <a:r>
              <a:rPr lang="en-AU" sz="2000" b="1" dirty="0">
                <a:solidFill>
                  <a:srgbClr val="FF0000"/>
                </a:solidFill>
              </a:rPr>
              <a:t>Population mixing state</a:t>
            </a:r>
            <a:endParaRPr lang="en-AU" dirty="0">
              <a:solidFill>
                <a:srgbClr val="FF0000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3160F6A-D694-979E-D0DE-D505C3886988}"/>
              </a:ext>
            </a:extLst>
          </p:cNvPr>
          <p:cNvGrpSpPr/>
          <p:nvPr/>
        </p:nvGrpSpPr>
        <p:grpSpPr>
          <a:xfrm>
            <a:off x="9527923" y="2066028"/>
            <a:ext cx="2121205" cy="1303048"/>
            <a:chOff x="4421111" y="2939051"/>
            <a:chExt cx="2502195" cy="150273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36A2F8D-A19F-D554-8189-FABD0E7C2A2D}"/>
                </a:ext>
              </a:extLst>
            </p:cNvPr>
            <p:cNvSpPr/>
            <p:nvPr/>
          </p:nvSpPr>
          <p:spPr>
            <a:xfrm>
              <a:off x="4421111" y="2939051"/>
              <a:ext cx="2502195" cy="15027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FBCE2DB2-5D06-E107-176E-38BE478536A3}"/>
                </a:ext>
              </a:extLst>
            </p:cNvPr>
            <p:cNvSpPr/>
            <p:nvPr/>
          </p:nvSpPr>
          <p:spPr>
            <a:xfrm>
              <a:off x="4669204" y="3113254"/>
              <a:ext cx="453656" cy="433466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流程图: 接点 15">
              <a:extLst>
                <a:ext uri="{FF2B5EF4-FFF2-40B4-BE49-F238E27FC236}">
                  <a16:creationId xmlns:a16="http://schemas.microsoft.com/office/drawing/2014/main" id="{D87B2552-191B-E144-AA9C-7223232C190A}"/>
                </a:ext>
              </a:extLst>
            </p:cNvPr>
            <p:cNvSpPr/>
            <p:nvPr/>
          </p:nvSpPr>
          <p:spPr>
            <a:xfrm>
              <a:off x="5493224" y="3164376"/>
              <a:ext cx="357964" cy="331222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7720C711-A144-4964-1F48-19A407E8A688}"/>
                </a:ext>
              </a:extLst>
            </p:cNvPr>
            <p:cNvSpPr/>
            <p:nvPr/>
          </p:nvSpPr>
          <p:spPr>
            <a:xfrm>
              <a:off x="6221556" y="3113254"/>
              <a:ext cx="453656" cy="433466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C2C7BEB1-B2CC-5631-AACA-40F1E10C15CD}"/>
                </a:ext>
              </a:extLst>
            </p:cNvPr>
            <p:cNvSpPr/>
            <p:nvPr/>
          </p:nvSpPr>
          <p:spPr>
            <a:xfrm>
              <a:off x="4747175" y="3841960"/>
              <a:ext cx="375684" cy="370208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FECD1B81-D581-D1FF-0558-6E50B2852167}"/>
                </a:ext>
              </a:extLst>
            </p:cNvPr>
            <p:cNvSpPr/>
            <p:nvPr/>
          </p:nvSpPr>
          <p:spPr>
            <a:xfrm>
              <a:off x="5401077" y="3774620"/>
              <a:ext cx="542261" cy="504887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接点 19">
              <a:extLst>
                <a:ext uri="{FF2B5EF4-FFF2-40B4-BE49-F238E27FC236}">
                  <a16:creationId xmlns:a16="http://schemas.microsoft.com/office/drawing/2014/main" id="{B50ACAFD-A2CD-F0D0-652B-6375D8FF2013}"/>
                </a:ext>
              </a:extLst>
            </p:cNvPr>
            <p:cNvSpPr/>
            <p:nvPr/>
          </p:nvSpPr>
          <p:spPr>
            <a:xfrm>
              <a:off x="6221556" y="3811458"/>
              <a:ext cx="453656" cy="433466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3919330-A7A7-F09E-D060-489DC1E70E41}"/>
              </a:ext>
            </a:extLst>
          </p:cNvPr>
          <p:cNvGrpSpPr/>
          <p:nvPr/>
        </p:nvGrpSpPr>
        <p:grpSpPr>
          <a:xfrm>
            <a:off x="9524382" y="3632403"/>
            <a:ext cx="2121206" cy="1303048"/>
            <a:chOff x="4421111" y="4796643"/>
            <a:chExt cx="2502195" cy="150273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E9F34A0-33BC-5E04-26DC-0845F398AEFA}"/>
                </a:ext>
              </a:extLst>
            </p:cNvPr>
            <p:cNvSpPr/>
            <p:nvPr/>
          </p:nvSpPr>
          <p:spPr>
            <a:xfrm>
              <a:off x="4421111" y="4796643"/>
              <a:ext cx="2502195" cy="15027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010B7E0-BF28-FA71-6809-F815DA1E0CCB}"/>
                </a:ext>
              </a:extLst>
            </p:cNvPr>
            <p:cNvGrpSpPr/>
            <p:nvPr/>
          </p:nvGrpSpPr>
          <p:grpSpPr>
            <a:xfrm>
              <a:off x="6116415" y="5600774"/>
              <a:ext cx="567072" cy="570953"/>
              <a:chOff x="5018565" y="2536387"/>
              <a:chExt cx="567072" cy="570953"/>
            </a:xfrm>
          </p:grpSpPr>
          <p:sp>
            <p:nvSpPr>
              <p:cNvPr id="44" name="流程图: 接点 43">
                <a:extLst>
                  <a:ext uri="{FF2B5EF4-FFF2-40B4-BE49-F238E27FC236}">
                    <a16:creationId xmlns:a16="http://schemas.microsoft.com/office/drawing/2014/main" id="{06439823-E635-688D-8F56-F05696D0E263}"/>
                  </a:ext>
                </a:extLst>
              </p:cNvPr>
              <p:cNvSpPr/>
              <p:nvPr/>
            </p:nvSpPr>
            <p:spPr>
              <a:xfrm>
                <a:off x="5018567" y="2537637"/>
                <a:ext cx="567070" cy="56707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不完整圆 44">
                <a:extLst>
                  <a:ext uri="{FF2B5EF4-FFF2-40B4-BE49-F238E27FC236}">
                    <a16:creationId xmlns:a16="http://schemas.microsoft.com/office/drawing/2014/main" id="{839D6F9E-367B-261A-FB22-0F3A3114F921}"/>
                  </a:ext>
                </a:extLst>
              </p:cNvPr>
              <p:cNvSpPr/>
              <p:nvPr/>
            </p:nvSpPr>
            <p:spPr>
              <a:xfrm>
                <a:off x="5018567" y="2536387"/>
                <a:ext cx="567070" cy="567070"/>
              </a:xfrm>
              <a:prstGeom prst="pie">
                <a:avLst>
                  <a:gd name="adj1" fmla="val 0"/>
                  <a:gd name="adj2" fmla="val 766814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不完整圆 45">
                <a:extLst>
                  <a:ext uri="{FF2B5EF4-FFF2-40B4-BE49-F238E27FC236}">
                    <a16:creationId xmlns:a16="http://schemas.microsoft.com/office/drawing/2014/main" id="{3D472A5E-E36E-4EF0-01C9-639D72E28F88}"/>
                  </a:ext>
                </a:extLst>
              </p:cNvPr>
              <p:cNvSpPr/>
              <p:nvPr/>
            </p:nvSpPr>
            <p:spPr>
              <a:xfrm rot="13418279">
                <a:off x="5018565" y="2540270"/>
                <a:ext cx="567070" cy="567070"/>
              </a:xfrm>
              <a:prstGeom prst="pie">
                <a:avLst>
                  <a:gd name="adj1" fmla="val 1326949"/>
                  <a:gd name="adj2" fmla="val 820739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5848A756-42F5-41B9-1258-F7DA2C24844C}"/>
                </a:ext>
              </a:extLst>
            </p:cNvPr>
            <p:cNvGrpSpPr/>
            <p:nvPr/>
          </p:nvGrpSpPr>
          <p:grpSpPr>
            <a:xfrm>
              <a:off x="4704639" y="4955234"/>
              <a:ext cx="425310" cy="428222"/>
              <a:chOff x="5018565" y="2536387"/>
              <a:chExt cx="567072" cy="570953"/>
            </a:xfrm>
          </p:grpSpPr>
          <p:sp>
            <p:nvSpPr>
              <p:cNvPr id="41" name="流程图: 接点 40">
                <a:extLst>
                  <a:ext uri="{FF2B5EF4-FFF2-40B4-BE49-F238E27FC236}">
                    <a16:creationId xmlns:a16="http://schemas.microsoft.com/office/drawing/2014/main" id="{5504BCFB-02B7-25FC-11B3-6E631A803FCC}"/>
                  </a:ext>
                </a:extLst>
              </p:cNvPr>
              <p:cNvSpPr/>
              <p:nvPr/>
            </p:nvSpPr>
            <p:spPr>
              <a:xfrm>
                <a:off x="5018567" y="2537637"/>
                <a:ext cx="567070" cy="56707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不完整圆 41">
                <a:extLst>
                  <a:ext uri="{FF2B5EF4-FFF2-40B4-BE49-F238E27FC236}">
                    <a16:creationId xmlns:a16="http://schemas.microsoft.com/office/drawing/2014/main" id="{150E64EA-A838-A466-F72F-2C907EF0A864}"/>
                  </a:ext>
                </a:extLst>
              </p:cNvPr>
              <p:cNvSpPr/>
              <p:nvPr/>
            </p:nvSpPr>
            <p:spPr>
              <a:xfrm>
                <a:off x="5018567" y="2536387"/>
                <a:ext cx="567070" cy="567070"/>
              </a:xfrm>
              <a:prstGeom prst="pie">
                <a:avLst>
                  <a:gd name="adj1" fmla="val 0"/>
                  <a:gd name="adj2" fmla="val 766814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不完整圆 42">
                <a:extLst>
                  <a:ext uri="{FF2B5EF4-FFF2-40B4-BE49-F238E27FC236}">
                    <a16:creationId xmlns:a16="http://schemas.microsoft.com/office/drawing/2014/main" id="{2A3108FA-255C-1678-E37C-13D8F9592FEE}"/>
                  </a:ext>
                </a:extLst>
              </p:cNvPr>
              <p:cNvSpPr/>
              <p:nvPr/>
            </p:nvSpPr>
            <p:spPr>
              <a:xfrm rot="13418279">
                <a:off x="5018565" y="2540270"/>
                <a:ext cx="567070" cy="567070"/>
              </a:xfrm>
              <a:prstGeom prst="pie">
                <a:avLst>
                  <a:gd name="adj1" fmla="val 1326949"/>
                  <a:gd name="adj2" fmla="val 820739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CEF9967-AA9E-F52A-71A0-DA28C22F2482}"/>
                </a:ext>
              </a:extLst>
            </p:cNvPr>
            <p:cNvGrpSpPr/>
            <p:nvPr/>
          </p:nvGrpSpPr>
          <p:grpSpPr>
            <a:xfrm>
              <a:off x="5482756" y="5025726"/>
              <a:ext cx="282392" cy="284326"/>
              <a:chOff x="5018565" y="2536387"/>
              <a:chExt cx="567072" cy="570953"/>
            </a:xfrm>
          </p:grpSpPr>
          <p:sp>
            <p:nvSpPr>
              <p:cNvPr id="38" name="流程图: 接点 37">
                <a:extLst>
                  <a:ext uri="{FF2B5EF4-FFF2-40B4-BE49-F238E27FC236}">
                    <a16:creationId xmlns:a16="http://schemas.microsoft.com/office/drawing/2014/main" id="{B08524A3-A231-1C9E-B261-EA5C972BEB29}"/>
                  </a:ext>
                </a:extLst>
              </p:cNvPr>
              <p:cNvSpPr/>
              <p:nvPr/>
            </p:nvSpPr>
            <p:spPr>
              <a:xfrm>
                <a:off x="5018567" y="2537637"/>
                <a:ext cx="567070" cy="56707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不完整圆 38">
                <a:extLst>
                  <a:ext uri="{FF2B5EF4-FFF2-40B4-BE49-F238E27FC236}">
                    <a16:creationId xmlns:a16="http://schemas.microsoft.com/office/drawing/2014/main" id="{41707B17-D462-CAEC-2432-B6949F253767}"/>
                  </a:ext>
                </a:extLst>
              </p:cNvPr>
              <p:cNvSpPr/>
              <p:nvPr/>
            </p:nvSpPr>
            <p:spPr>
              <a:xfrm>
                <a:off x="5018567" y="2536387"/>
                <a:ext cx="567070" cy="567070"/>
              </a:xfrm>
              <a:prstGeom prst="pie">
                <a:avLst>
                  <a:gd name="adj1" fmla="val 0"/>
                  <a:gd name="adj2" fmla="val 766814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不完整圆 39">
                <a:extLst>
                  <a:ext uri="{FF2B5EF4-FFF2-40B4-BE49-F238E27FC236}">
                    <a16:creationId xmlns:a16="http://schemas.microsoft.com/office/drawing/2014/main" id="{6060A164-3D44-D6B9-04BC-570436E5648B}"/>
                  </a:ext>
                </a:extLst>
              </p:cNvPr>
              <p:cNvSpPr/>
              <p:nvPr/>
            </p:nvSpPr>
            <p:spPr>
              <a:xfrm rot="13418279">
                <a:off x="5018565" y="2540270"/>
                <a:ext cx="567070" cy="567070"/>
              </a:xfrm>
              <a:prstGeom prst="pie">
                <a:avLst>
                  <a:gd name="adj1" fmla="val 1326949"/>
                  <a:gd name="adj2" fmla="val 820739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83AAAEE-435A-A5F3-D215-AEECE04D5E68}"/>
                </a:ext>
              </a:extLst>
            </p:cNvPr>
            <p:cNvGrpSpPr/>
            <p:nvPr/>
          </p:nvGrpSpPr>
          <p:grpSpPr>
            <a:xfrm>
              <a:off x="6132087" y="4897223"/>
              <a:ext cx="535730" cy="539398"/>
              <a:chOff x="5018565" y="2536387"/>
              <a:chExt cx="567072" cy="570953"/>
            </a:xfrm>
          </p:grpSpPr>
          <p:sp>
            <p:nvSpPr>
              <p:cNvPr id="35" name="流程图: 接点 34">
                <a:extLst>
                  <a:ext uri="{FF2B5EF4-FFF2-40B4-BE49-F238E27FC236}">
                    <a16:creationId xmlns:a16="http://schemas.microsoft.com/office/drawing/2014/main" id="{E3696485-4A55-A501-E6BA-086501A8DC9D}"/>
                  </a:ext>
                </a:extLst>
              </p:cNvPr>
              <p:cNvSpPr/>
              <p:nvPr/>
            </p:nvSpPr>
            <p:spPr>
              <a:xfrm>
                <a:off x="5018567" y="2537637"/>
                <a:ext cx="567070" cy="56707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不完整圆 35">
                <a:extLst>
                  <a:ext uri="{FF2B5EF4-FFF2-40B4-BE49-F238E27FC236}">
                    <a16:creationId xmlns:a16="http://schemas.microsoft.com/office/drawing/2014/main" id="{C7721A62-AA05-D7ED-E3D5-B1F6F5345A6E}"/>
                  </a:ext>
                </a:extLst>
              </p:cNvPr>
              <p:cNvSpPr/>
              <p:nvPr/>
            </p:nvSpPr>
            <p:spPr>
              <a:xfrm>
                <a:off x="5018567" y="2536387"/>
                <a:ext cx="567070" cy="567070"/>
              </a:xfrm>
              <a:prstGeom prst="pie">
                <a:avLst>
                  <a:gd name="adj1" fmla="val 0"/>
                  <a:gd name="adj2" fmla="val 766814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不完整圆 36">
                <a:extLst>
                  <a:ext uri="{FF2B5EF4-FFF2-40B4-BE49-F238E27FC236}">
                    <a16:creationId xmlns:a16="http://schemas.microsoft.com/office/drawing/2014/main" id="{EA773C9C-D6A2-A9B3-51AA-A3ADAA9A5F1B}"/>
                  </a:ext>
                </a:extLst>
              </p:cNvPr>
              <p:cNvSpPr/>
              <p:nvPr/>
            </p:nvSpPr>
            <p:spPr>
              <a:xfrm rot="13418279">
                <a:off x="5018565" y="2540270"/>
                <a:ext cx="567070" cy="567070"/>
              </a:xfrm>
              <a:prstGeom prst="pie">
                <a:avLst>
                  <a:gd name="adj1" fmla="val 1326949"/>
                  <a:gd name="adj2" fmla="val 820739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3340B6C-6DC9-ED24-8235-B4A17DD4BA49}"/>
                </a:ext>
              </a:extLst>
            </p:cNvPr>
            <p:cNvGrpSpPr/>
            <p:nvPr/>
          </p:nvGrpSpPr>
          <p:grpSpPr>
            <a:xfrm>
              <a:off x="4678435" y="5648675"/>
              <a:ext cx="477716" cy="480984"/>
              <a:chOff x="5018565" y="2536387"/>
              <a:chExt cx="567072" cy="570953"/>
            </a:xfrm>
          </p:grpSpPr>
          <p:sp>
            <p:nvSpPr>
              <p:cNvPr id="32" name="流程图: 接点 31">
                <a:extLst>
                  <a:ext uri="{FF2B5EF4-FFF2-40B4-BE49-F238E27FC236}">
                    <a16:creationId xmlns:a16="http://schemas.microsoft.com/office/drawing/2014/main" id="{5ADDEEAB-F303-F4CC-FEC6-8C6019B6E9C3}"/>
                  </a:ext>
                </a:extLst>
              </p:cNvPr>
              <p:cNvSpPr/>
              <p:nvPr/>
            </p:nvSpPr>
            <p:spPr>
              <a:xfrm>
                <a:off x="5018567" y="2537637"/>
                <a:ext cx="567070" cy="56707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不完整圆 32">
                <a:extLst>
                  <a:ext uri="{FF2B5EF4-FFF2-40B4-BE49-F238E27FC236}">
                    <a16:creationId xmlns:a16="http://schemas.microsoft.com/office/drawing/2014/main" id="{160661E0-E54E-8FDC-D41F-7FFD08876759}"/>
                  </a:ext>
                </a:extLst>
              </p:cNvPr>
              <p:cNvSpPr/>
              <p:nvPr/>
            </p:nvSpPr>
            <p:spPr>
              <a:xfrm>
                <a:off x="5018567" y="2536387"/>
                <a:ext cx="567070" cy="567070"/>
              </a:xfrm>
              <a:prstGeom prst="pie">
                <a:avLst>
                  <a:gd name="adj1" fmla="val 0"/>
                  <a:gd name="adj2" fmla="val 766814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不完整圆 33">
                <a:extLst>
                  <a:ext uri="{FF2B5EF4-FFF2-40B4-BE49-F238E27FC236}">
                    <a16:creationId xmlns:a16="http://schemas.microsoft.com/office/drawing/2014/main" id="{CB50CB4A-69F5-390F-32DC-3CA271857308}"/>
                  </a:ext>
                </a:extLst>
              </p:cNvPr>
              <p:cNvSpPr/>
              <p:nvPr/>
            </p:nvSpPr>
            <p:spPr>
              <a:xfrm rot="13418279">
                <a:off x="5018565" y="2540270"/>
                <a:ext cx="567070" cy="567070"/>
              </a:xfrm>
              <a:prstGeom prst="pie">
                <a:avLst>
                  <a:gd name="adj1" fmla="val 1326949"/>
                  <a:gd name="adj2" fmla="val 820739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E37038F-45B8-1405-C554-407D627119C7}"/>
                </a:ext>
              </a:extLst>
            </p:cNvPr>
            <p:cNvGrpSpPr/>
            <p:nvPr/>
          </p:nvGrpSpPr>
          <p:grpSpPr>
            <a:xfrm>
              <a:off x="5437006" y="5699307"/>
              <a:ext cx="373890" cy="376448"/>
              <a:chOff x="5018565" y="2536387"/>
              <a:chExt cx="567072" cy="570953"/>
            </a:xfrm>
          </p:grpSpPr>
          <p:sp>
            <p:nvSpPr>
              <p:cNvPr id="29" name="流程图: 接点 28">
                <a:extLst>
                  <a:ext uri="{FF2B5EF4-FFF2-40B4-BE49-F238E27FC236}">
                    <a16:creationId xmlns:a16="http://schemas.microsoft.com/office/drawing/2014/main" id="{3FA5C121-3FDF-DBE6-D3A8-168E12430E05}"/>
                  </a:ext>
                </a:extLst>
              </p:cNvPr>
              <p:cNvSpPr/>
              <p:nvPr/>
            </p:nvSpPr>
            <p:spPr>
              <a:xfrm>
                <a:off x="5018567" y="2537637"/>
                <a:ext cx="567070" cy="56707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不完整圆 29">
                <a:extLst>
                  <a:ext uri="{FF2B5EF4-FFF2-40B4-BE49-F238E27FC236}">
                    <a16:creationId xmlns:a16="http://schemas.microsoft.com/office/drawing/2014/main" id="{41121F86-4D5C-C596-83FF-54043868A99B}"/>
                  </a:ext>
                </a:extLst>
              </p:cNvPr>
              <p:cNvSpPr/>
              <p:nvPr/>
            </p:nvSpPr>
            <p:spPr>
              <a:xfrm>
                <a:off x="5018567" y="2536387"/>
                <a:ext cx="567070" cy="567070"/>
              </a:xfrm>
              <a:prstGeom prst="pie">
                <a:avLst>
                  <a:gd name="adj1" fmla="val 0"/>
                  <a:gd name="adj2" fmla="val 766814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不完整圆 30">
                <a:extLst>
                  <a:ext uri="{FF2B5EF4-FFF2-40B4-BE49-F238E27FC236}">
                    <a16:creationId xmlns:a16="http://schemas.microsoft.com/office/drawing/2014/main" id="{22CE3712-3516-DBDF-7369-34B42ED66402}"/>
                  </a:ext>
                </a:extLst>
              </p:cNvPr>
              <p:cNvSpPr/>
              <p:nvPr/>
            </p:nvSpPr>
            <p:spPr>
              <a:xfrm rot="13418279">
                <a:off x="5018565" y="2540270"/>
                <a:ext cx="567070" cy="567070"/>
              </a:xfrm>
              <a:prstGeom prst="pie">
                <a:avLst>
                  <a:gd name="adj1" fmla="val 1326949"/>
                  <a:gd name="adj2" fmla="val 820739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D760E82-BC44-43E1-8889-361A898061C1}"/>
              </a:ext>
            </a:extLst>
          </p:cNvPr>
          <p:cNvGrpSpPr/>
          <p:nvPr/>
        </p:nvGrpSpPr>
        <p:grpSpPr>
          <a:xfrm>
            <a:off x="9527925" y="5200918"/>
            <a:ext cx="2121206" cy="1303048"/>
            <a:chOff x="7949348" y="4786323"/>
            <a:chExt cx="2502195" cy="1502735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8F40E7FE-6B97-C9FC-043B-FBB88B402FF5}"/>
                </a:ext>
              </a:extLst>
            </p:cNvPr>
            <p:cNvSpPr/>
            <p:nvPr/>
          </p:nvSpPr>
          <p:spPr>
            <a:xfrm>
              <a:off x="7949348" y="4786323"/>
              <a:ext cx="2502195" cy="15027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流程图: 接点 48">
              <a:extLst>
                <a:ext uri="{FF2B5EF4-FFF2-40B4-BE49-F238E27FC236}">
                  <a16:creationId xmlns:a16="http://schemas.microsoft.com/office/drawing/2014/main" id="{77DE247C-9713-89F8-52AC-8BC576CA2AAD}"/>
                </a:ext>
              </a:extLst>
            </p:cNvPr>
            <p:cNvSpPr/>
            <p:nvPr/>
          </p:nvSpPr>
          <p:spPr>
            <a:xfrm>
              <a:off x="9644654" y="5591704"/>
              <a:ext cx="567070" cy="56707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不完整圆 49">
              <a:extLst>
                <a:ext uri="{FF2B5EF4-FFF2-40B4-BE49-F238E27FC236}">
                  <a16:creationId xmlns:a16="http://schemas.microsoft.com/office/drawing/2014/main" id="{D649DB39-9A70-7B28-F220-1D865C588E00}"/>
                </a:ext>
              </a:extLst>
            </p:cNvPr>
            <p:cNvSpPr/>
            <p:nvPr/>
          </p:nvSpPr>
          <p:spPr>
            <a:xfrm>
              <a:off x="9644654" y="5590454"/>
              <a:ext cx="567070" cy="567070"/>
            </a:xfrm>
            <a:prstGeom prst="pie">
              <a:avLst>
                <a:gd name="adj1" fmla="val 0"/>
                <a:gd name="adj2" fmla="val 524174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不完整圆 50">
              <a:extLst>
                <a:ext uri="{FF2B5EF4-FFF2-40B4-BE49-F238E27FC236}">
                  <a16:creationId xmlns:a16="http://schemas.microsoft.com/office/drawing/2014/main" id="{D6743BDE-A4DF-77AF-0AD1-0768A209ADD5}"/>
                </a:ext>
              </a:extLst>
            </p:cNvPr>
            <p:cNvSpPr/>
            <p:nvPr/>
          </p:nvSpPr>
          <p:spPr>
            <a:xfrm rot="13418279">
              <a:off x="9644652" y="5594337"/>
              <a:ext cx="567070" cy="567070"/>
            </a:xfrm>
            <a:prstGeom prst="pie">
              <a:avLst>
                <a:gd name="adj1" fmla="val 20294405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流程图: 接点 51">
              <a:extLst>
                <a:ext uri="{FF2B5EF4-FFF2-40B4-BE49-F238E27FC236}">
                  <a16:creationId xmlns:a16="http://schemas.microsoft.com/office/drawing/2014/main" id="{1CDC2FA4-DAC1-53C7-D96D-A362921D8D58}"/>
                </a:ext>
              </a:extLst>
            </p:cNvPr>
            <p:cNvSpPr/>
            <p:nvPr/>
          </p:nvSpPr>
          <p:spPr>
            <a:xfrm>
              <a:off x="8232878" y="4945852"/>
              <a:ext cx="425308" cy="42531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不完整圆 52">
              <a:extLst>
                <a:ext uri="{FF2B5EF4-FFF2-40B4-BE49-F238E27FC236}">
                  <a16:creationId xmlns:a16="http://schemas.microsoft.com/office/drawing/2014/main" id="{BAAC1E24-2E79-3BAE-B020-6CECF746C023}"/>
                </a:ext>
              </a:extLst>
            </p:cNvPr>
            <p:cNvSpPr/>
            <p:nvPr/>
          </p:nvSpPr>
          <p:spPr>
            <a:xfrm>
              <a:off x="8232878" y="4944914"/>
              <a:ext cx="425308" cy="425310"/>
            </a:xfrm>
            <a:prstGeom prst="pie">
              <a:avLst>
                <a:gd name="adj1" fmla="val 0"/>
                <a:gd name="adj2" fmla="val 1327619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不完整圆 53">
              <a:extLst>
                <a:ext uri="{FF2B5EF4-FFF2-40B4-BE49-F238E27FC236}">
                  <a16:creationId xmlns:a16="http://schemas.microsoft.com/office/drawing/2014/main" id="{AF38D8E7-12AC-4FF4-32C5-2CA6EF90A5B1}"/>
                </a:ext>
              </a:extLst>
            </p:cNvPr>
            <p:cNvSpPr/>
            <p:nvPr/>
          </p:nvSpPr>
          <p:spPr>
            <a:xfrm rot="13418279">
              <a:off x="8232876" y="4947826"/>
              <a:ext cx="425308" cy="425310"/>
            </a:xfrm>
            <a:prstGeom prst="pie">
              <a:avLst>
                <a:gd name="adj1" fmla="val 3739227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流程图: 接点 54">
              <a:extLst>
                <a:ext uri="{FF2B5EF4-FFF2-40B4-BE49-F238E27FC236}">
                  <a16:creationId xmlns:a16="http://schemas.microsoft.com/office/drawing/2014/main" id="{0DE34629-7DE2-9562-D564-888525C6395E}"/>
                </a:ext>
              </a:extLst>
            </p:cNvPr>
            <p:cNvSpPr/>
            <p:nvPr/>
          </p:nvSpPr>
          <p:spPr>
            <a:xfrm>
              <a:off x="9010994" y="5016028"/>
              <a:ext cx="282391" cy="282392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不完整圆 55">
              <a:extLst>
                <a:ext uri="{FF2B5EF4-FFF2-40B4-BE49-F238E27FC236}">
                  <a16:creationId xmlns:a16="http://schemas.microsoft.com/office/drawing/2014/main" id="{B7ADA411-611B-99EA-5FCC-D329BC10A723}"/>
                </a:ext>
              </a:extLst>
            </p:cNvPr>
            <p:cNvSpPr/>
            <p:nvPr/>
          </p:nvSpPr>
          <p:spPr>
            <a:xfrm>
              <a:off x="9010994" y="5015406"/>
              <a:ext cx="282391" cy="282392"/>
            </a:xfrm>
            <a:prstGeom prst="pie">
              <a:avLst>
                <a:gd name="adj1" fmla="val 0"/>
                <a:gd name="adj2" fmla="val 30223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不完整圆 56">
              <a:extLst>
                <a:ext uri="{FF2B5EF4-FFF2-40B4-BE49-F238E27FC236}">
                  <a16:creationId xmlns:a16="http://schemas.microsoft.com/office/drawing/2014/main" id="{1032F854-27FF-C742-0302-82E3755325E4}"/>
                </a:ext>
              </a:extLst>
            </p:cNvPr>
            <p:cNvSpPr/>
            <p:nvPr/>
          </p:nvSpPr>
          <p:spPr>
            <a:xfrm rot="13418279">
              <a:off x="9010993" y="5017340"/>
              <a:ext cx="282391" cy="282392"/>
            </a:xfrm>
            <a:prstGeom prst="pie">
              <a:avLst>
                <a:gd name="adj1" fmla="val 17855657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流程图: 接点 57">
              <a:extLst>
                <a:ext uri="{FF2B5EF4-FFF2-40B4-BE49-F238E27FC236}">
                  <a16:creationId xmlns:a16="http://schemas.microsoft.com/office/drawing/2014/main" id="{3EAB0318-1551-D29F-EFBE-29BE20DA28A3}"/>
                </a:ext>
              </a:extLst>
            </p:cNvPr>
            <p:cNvSpPr/>
            <p:nvPr/>
          </p:nvSpPr>
          <p:spPr>
            <a:xfrm>
              <a:off x="9660326" y="4888084"/>
              <a:ext cx="535728" cy="53573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不完整圆 58">
              <a:extLst>
                <a:ext uri="{FF2B5EF4-FFF2-40B4-BE49-F238E27FC236}">
                  <a16:creationId xmlns:a16="http://schemas.microsoft.com/office/drawing/2014/main" id="{AA9EEA1A-6EF2-4853-858A-F4BA8B8A439B}"/>
                </a:ext>
              </a:extLst>
            </p:cNvPr>
            <p:cNvSpPr/>
            <p:nvPr/>
          </p:nvSpPr>
          <p:spPr>
            <a:xfrm>
              <a:off x="9660326" y="4886903"/>
              <a:ext cx="535728" cy="535730"/>
            </a:xfrm>
            <a:prstGeom prst="pie">
              <a:avLst>
                <a:gd name="adj1" fmla="val 0"/>
                <a:gd name="adj2" fmla="val 183167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不完整圆 59">
              <a:extLst>
                <a:ext uri="{FF2B5EF4-FFF2-40B4-BE49-F238E27FC236}">
                  <a16:creationId xmlns:a16="http://schemas.microsoft.com/office/drawing/2014/main" id="{CEB4BA8C-E9AB-CA58-0D0E-2A8C246974D8}"/>
                </a:ext>
              </a:extLst>
            </p:cNvPr>
            <p:cNvSpPr/>
            <p:nvPr/>
          </p:nvSpPr>
          <p:spPr>
            <a:xfrm rot="13418279">
              <a:off x="9660324" y="4890571"/>
              <a:ext cx="535728" cy="535730"/>
            </a:xfrm>
            <a:prstGeom prst="pie">
              <a:avLst>
                <a:gd name="adj1" fmla="val 2970757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流程图: 接点 60">
              <a:extLst>
                <a:ext uri="{FF2B5EF4-FFF2-40B4-BE49-F238E27FC236}">
                  <a16:creationId xmlns:a16="http://schemas.microsoft.com/office/drawing/2014/main" id="{33CEEE36-66C0-3FA6-0863-EE37ADE5C6B5}"/>
                </a:ext>
              </a:extLst>
            </p:cNvPr>
            <p:cNvSpPr/>
            <p:nvPr/>
          </p:nvSpPr>
          <p:spPr>
            <a:xfrm>
              <a:off x="8206674" y="5639408"/>
              <a:ext cx="477714" cy="477713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不完整圆 61">
              <a:extLst>
                <a:ext uri="{FF2B5EF4-FFF2-40B4-BE49-F238E27FC236}">
                  <a16:creationId xmlns:a16="http://schemas.microsoft.com/office/drawing/2014/main" id="{C2029858-F9DD-F159-CEE2-FF413CBEE260}"/>
                </a:ext>
              </a:extLst>
            </p:cNvPr>
            <p:cNvSpPr/>
            <p:nvPr/>
          </p:nvSpPr>
          <p:spPr>
            <a:xfrm>
              <a:off x="8206674" y="5638355"/>
              <a:ext cx="477714" cy="477713"/>
            </a:xfrm>
            <a:prstGeom prst="pie">
              <a:avLst>
                <a:gd name="adj1" fmla="val 0"/>
                <a:gd name="adj2" fmla="val 422848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不完整圆 62">
              <a:extLst>
                <a:ext uri="{FF2B5EF4-FFF2-40B4-BE49-F238E27FC236}">
                  <a16:creationId xmlns:a16="http://schemas.microsoft.com/office/drawing/2014/main" id="{0C0972A6-6F27-31A9-203F-4BB75676E8A6}"/>
                </a:ext>
              </a:extLst>
            </p:cNvPr>
            <p:cNvSpPr/>
            <p:nvPr/>
          </p:nvSpPr>
          <p:spPr>
            <a:xfrm rot="13418279">
              <a:off x="8206672" y="5641626"/>
              <a:ext cx="477714" cy="477713"/>
            </a:xfrm>
            <a:prstGeom prst="pie">
              <a:avLst>
                <a:gd name="adj1" fmla="val 2518414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流程图: 接点 63">
              <a:extLst>
                <a:ext uri="{FF2B5EF4-FFF2-40B4-BE49-F238E27FC236}">
                  <a16:creationId xmlns:a16="http://schemas.microsoft.com/office/drawing/2014/main" id="{CBC99C1E-911F-6899-6D53-27CAD2E072EC}"/>
                </a:ext>
              </a:extLst>
            </p:cNvPr>
            <p:cNvSpPr/>
            <p:nvPr/>
          </p:nvSpPr>
          <p:spPr>
            <a:xfrm>
              <a:off x="8965244" y="5689811"/>
              <a:ext cx="373889" cy="373888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不完整圆 64">
              <a:extLst>
                <a:ext uri="{FF2B5EF4-FFF2-40B4-BE49-F238E27FC236}">
                  <a16:creationId xmlns:a16="http://schemas.microsoft.com/office/drawing/2014/main" id="{033893C3-211D-3365-AE66-8792C7763763}"/>
                </a:ext>
              </a:extLst>
            </p:cNvPr>
            <p:cNvSpPr/>
            <p:nvPr/>
          </p:nvSpPr>
          <p:spPr>
            <a:xfrm>
              <a:off x="8965244" y="5688987"/>
              <a:ext cx="373889" cy="373888"/>
            </a:xfrm>
            <a:prstGeom prst="pie">
              <a:avLst>
                <a:gd name="adj1" fmla="val 0"/>
                <a:gd name="adj2" fmla="val 1699953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不完整圆 65">
              <a:extLst>
                <a:ext uri="{FF2B5EF4-FFF2-40B4-BE49-F238E27FC236}">
                  <a16:creationId xmlns:a16="http://schemas.microsoft.com/office/drawing/2014/main" id="{1DFD60D0-F3A0-8CA1-A275-D4946601E1CD}"/>
                </a:ext>
              </a:extLst>
            </p:cNvPr>
            <p:cNvSpPr/>
            <p:nvPr/>
          </p:nvSpPr>
          <p:spPr>
            <a:xfrm rot="13418279">
              <a:off x="8965243" y="5691547"/>
              <a:ext cx="373889" cy="373888"/>
            </a:xfrm>
            <a:prstGeom prst="pie">
              <a:avLst>
                <a:gd name="adj1" fmla="val 6200405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7CABD744-3B00-DD80-26E3-602964E3297C}"/>
              </a:ext>
            </a:extLst>
          </p:cNvPr>
          <p:cNvSpPr txBox="1"/>
          <p:nvPr/>
        </p:nvSpPr>
        <p:spPr>
          <a:xfrm>
            <a:off x="7552964" y="2405015"/>
            <a:ext cx="1846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zh-CN" sz="1600">
                <a:solidFill>
                  <a:schemeClr val="tx1"/>
                </a:solidFill>
                <a:ea typeface="Cambria Math" panose="02040503050406030204" pitchFamily="18" charset="0"/>
              </a:rPr>
              <a:t>Fully </a:t>
            </a:r>
            <a:r>
              <a:rPr lang="en-AU" altLang="zh-CN" sz="1600" b="1">
                <a:solidFill>
                  <a:srgbClr val="FF0000"/>
                </a:solidFill>
                <a:ea typeface="Cambria Math" panose="02040503050406030204" pitchFamily="18" charset="0"/>
              </a:rPr>
              <a:t>Externally Mixed</a:t>
            </a:r>
            <a:r>
              <a:rPr lang="en-AU" altLang="zh-CN" sz="1600">
                <a:solidFill>
                  <a:schemeClr val="tx1"/>
                </a:solidFill>
                <a:ea typeface="Cambria Math" panose="02040503050406030204" pitchFamily="18" charset="0"/>
              </a:rPr>
              <a:t> Population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94E38F95-0E21-9BFB-1450-6502C7F39E21}"/>
              </a:ext>
            </a:extLst>
          </p:cNvPr>
          <p:cNvSpPr txBox="1"/>
          <p:nvPr/>
        </p:nvSpPr>
        <p:spPr>
          <a:xfrm>
            <a:off x="7566660" y="3983760"/>
            <a:ext cx="202694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zh-CN" sz="1800">
                <a:solidFill>
                  <a:schemeClr val="tx1"/>
                </a:solidFill>
              </a:rPr>
              <a:t> </a:t>
            </a:r>
            <a:r>
              <a:rPr lang="en-AU" altLang="zh-CN" sz="1600">
                <a:solidFill>
                  <a:schemeClr val="tx1"/>
                </a:solidFill>
                <a:ea typeface="Cambria Math" panose="02040503050406030204" pitchFamily="18" charset="0"/>
              </a:rPr>
              <a:t>Fully </a:t>
            </a:r>
            <a:r>
              <a:rPr lang="en-AU" altLang="zh-CN" sz="1600" b="1">
                <a:solidFill>
                  <a:srgbClr val="FF0000"/>
                </a:solidFill>
                <a:ea typeface="Cambria Math" panose="02040503050406030204" pitchFamily="18" charset="0"/>
              </a:rPr>
              <a:t>Internally Mixed </a:t>
            </a:r>
            <a:r>
              <a:rPr lang="en-AU" altLang="zh-CN" sz="1600">
                <a:solidFill>
                  <a:schemeClr val="tx1"/>
                </a:solidFill>
                <a:ea typeface="Cambria Math" panose="02040503050406030204" pitchFamily="18" charset="0"/>
              </a:rPr>
              <a:t>Population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0930725A-E60A-5A29-444E-D6BA9FBFC2FD}"/>
              </a:ext>
            </a:extLst>
          </p:cNvPr>
          <p:cNvSpPr txBox="1"/>
          <p:nvPr/>
        </p:nvSpPr>
        <p:spPr>
          <a:xfrm>
            <a:off x="7338175" y="5490828"/>
            <a:ext cx="2019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altLang="zh-CN" sz="1600">
                <a:latin typeface="Cambria Math" panose="02040503050406030204" pitchFamily="18" charset="0"/>
                <a:ea typeface="Cambria Math" panose="02040503050406030204" pitchFamily="18" charset="0"/>
              </a:rPr>
              <a:t>Real World </a:t>
            </a:r>
            <a:r>
              <a:rPr lang="en-AU" altLang="zh-CN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Population</a:t>
            </a:r>
            <a:endParaRPr lang="en-AU" altLang="zh-CN" sz="160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sp>
        <p:nvSpPr>
          <p:cNvPr id="70" name="流程图: 接点 69">
            <a:extLst>
              <a:ext uri="{FF2B5EF4-FFF2-40B4-BE49-F238E27FC236}">
                <a16:creationId xmlns:a16="http://schemas.microsoft.com/office/drawing/2014/main" id="{ADCE9447-A74F-D632-92F7-626792923A1C}"/>
              </a:ext>
            </a:extLst>
          </p:cNvPr>
          <p:cNvSpPr/>
          <p:nvPr/>
        </p:nvSpPr>
        <p:spPr>
          <a:xfrm>
            <a:off x="7938046" y="1312522"/>
            <a:ext cx="240457" cy="227161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4AD76688-E0A3-D8FB-5652-09A9EC720070}"/>
              </a:ext>
            </a:extLst>
          </p:cNvPr>
          <p:cNvSpPr/>
          <p:nvPr/>
        </p:nvSpPr>
        <p:spPr>
          <a:xfrm>
            <a:off x="7509441" y="1677646"/>
            <a:ext cx="1261030" cy="208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/>
              <a:t>Species A</a:t>
            </a:r>
          </a:p>
        </p:txBody>
      </p:sp>
      <p:sp>
        <p:nvSpPr>
          <p:cNvPr id="76" name="标注: 线形 75">
            <a:extLst>
              <a:ext uri="{FF2B5EF4-FFF2-40B4-BE49-F238E27FC236}">
                <a16:creationId xmlns:a16="http://schemas.microsoft.com/office/drawing/2014/main" id="{B072AB90-B080-3C9B-11ED-BB9F04F8035D}"/>
              </a:ext>
            </a:extLst>
          </p:cNvPr>
          <p:cNvSpPr/>
          <p:nvPr/>
        </p:nvSpPr>
        <p:spPr>
          <a:xfrm>
            <a:off x="7291641" y="1133251"/>
            <a:ext cx="4683703" cy="5553033"/>
          </a:xfrm>
          <a:prstGeom prst="borderCallout1">
            <a:avLst>
              <a:gd name="adj1" fmla="val -4099"/>
              <a:gd name="adj2" fmla="val -25602"/>
              <a:gd name="adj3" fmla="val -3237"/>
              <a:gd name="adj4" fmla="val -2538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DF0576D7-F304-485E-B24B-8359181A6B4D}"/>
              </a:ext>
            </a:extLst>
          </p:cNvPr>
          <p:cNvSpPr/>
          <p:nvPr/>
        </p:nvSpPr>
        <p:spPr>
          <a:xfrm>
            <a:off x="7277396" y="1028128"/>
            <a:ext cx="502698" cy="407521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solidFill>
                  <a:schemeClr val="bg1"/>
                </a:solidFill>
              </a:rPr>
              <a:t>E.g.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D88D7DA5-7380-A7F2-E488-ED295C2697A3}"/>
              </a:ext>
            </a:extLst>
          </p:cNvPr>
          <p:cNvSpPr txBox="1"/>
          <p:nvPr/>
        </p:nvSpPr>
        <p:spPr>
          <a:xfrm>
            <a:off x="2857309" y="5786371"/>
            <a:ext cx="3844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400" dirty="0">
                <a:solidFill>
                  <a:schemeClr val="tx1"/>
                </a:solidFill>
                <a:ea typeface="Cambria Math" panose="02040503050406030204" pitchFamily="18" charset="0"/>
              </a:rPr>
              <a:t>Liu, et al., Atmos. </a:t>
            </a:r>
            <a:r>
              <a:rPr lang="fr-FR" altLang="zh-CN" sz="1400" dirty="0" err="1">
                <a:solidFill>
                  <a:schemeClr val="tx1"/>
                </a:solidFill>
                <a:ea typeface="Cambria Math" panose="02040503050406030204" pitchFamily="18" charset="0"/>
              </a:rPr>
              <a:t>Chem</a:t>
            </a:r>
            <a:r>
              <a:rPr lang="fr-FR" altLang="zh-CN" sz="1400" dirty="0">
                <a:solidFill>
                  <a:schemeClr val="tx1"/>
                </a:solidFill>
                <a:ea typeface="Cambria Math" panose="02040503050406030204" pitchFamily="18" charset="0"/>
              </a:rPr>
              <a:t>. Phys., 2021</a:t>
            </a:r>
            <a:endParaRPr lang="en-AU" sz="1400" dirty="0"/>
          </a:p>
        </p:txBody>
      </p:sp>
      <p:sp>
        <p:nvSpPr>
          <p:cNvPr id="3" name="流程图: 接点 2">
            <a:extLst>
              <a:ext uri="{FF2B5EF4-FFF2-40B4-BE49-F238E27FC236}">
                <a16:creationId xmlns:a16="http://schemas.microsoft.com/office/drawing/2014/main" id="{59FD6721-CA7F-B6A9-ECA7-AB18634680C8}"/>
              </a:ext>
            </a:extLst>
          </p:cNvPr>
          <p:cNvSpPr/>
          <p:nvPr/>
        </p:nvSpPr>
        <p:spPr>
          <a:xfrm>
            <a:off x="9430815" y="1307142"/>
            <a:ext cx="240457" cy="227161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1CCDAE2-81D0-800A-86BC-698333F5684D}"/>
              </a:ext>
            </a:extLst>
          </p:cNvPr>
          <p:cNvSpPr/>
          <p:nvPr/>
        </p:nvSpPr>
        <p:spPr>
          <a:xfrm>
            <a:off x="9002210" y="1672266"/>
            <a:ext cx="1261030" cy="208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/>
              <a:t>Species B</a:t>
            </a:r>
          </a:p>
        </p:txBody>
      </p:sp>
      <p:sp>
        <p:nvSpPr>
          <p:cNvPr id="5" name="流程图: 接点 4">
            <a:extLst>
              <a:ext uri="{FF2B5EF4-FFF2-40B4-BE49-F238E27FC236}">
                <a16:creationId xmlns:a16="http://schemas.microsoft.com/office/drawing/2014/main" id="{A7DB6A26-3820-0DD9-28B3-AAC3EE9CADEC}"/>
              </a:ext>
            </a:extLst>
          </p:cNvPr>
          <p:cNvSpPr/>
          <p:nvPr/>
        </p:nvSpPr>
        <p:spPr>
          <a:xfrm>
            <a:off x="10921409" y="1307142"/>
            <a:ext cx="240457" cy="227161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BE6A1F0-EB12-2C99-723D-47D96392097F}"/>
              </a:ext>
            </a:extLst>
          </p:cNvPr>
          <p:cNvSpPr/>
          <p:nvPr/>
        </p:nvSpPr>
        <p:spPr>
          <a:xfrm>
            <a:off x="10492804" y="1672266"/>
            <a:ext cx="1261030" cy="208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/>
              <a:t>Species C</a:t>
            </a:r>
          </a:p>
        </p:txBody>
      </p:sp>
      <p:sp>
        <p:nvSpPr>
          <p:cNvPr id="7" name="灯片编号占位符 10">
            <a:extLst>
              <a:ext uri="{FF2B5EF4-FFF2-40B4-BE49-F238E27FC236}">
                <a16:creationId xmlns:a16="http://schemas.microsoft.com/office/drawing/2014/main" id="{C21B141E-22BF-D823-7947-172E9FB4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85" y="6433081"/>
            <a:ext cx="2844800" cy="365125"/>
          </a:xfrm>
        </p:spPr>
        <p:txBody>
          <a:bodyPr/>
          <a:lstStyle/>
          <a:p>
            <a:fld id="{47C51FE3-7623-4EAD-B2F3-330393A65E7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2" name="图片 71" descr="地图&#10;&#10;AI 生成的内容可能不正确。">
            <a:extLst>
              <a:ext uri="{FF2B5EF4-FFF2-40B4-BE49-F238E27FC236}">
                <a16:creationId xmlns:a16="http://schemas.microsoft.com/office/drawing/2014/main" id="{7A570A0F-EDB5-F1CC-A1CF-D05C926E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7" y="1934137"/>
            <a:ext cx="5185603" cy="3843298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30035B75-67BC-173B-FE81-1A49FDF5F108}"/>
              </a:ext>
            </a:extLst>
          </p:cNvPr>
          <p:cNvSpPr txBox="1"/>
          <p:nvPr/>
        </p:nvSpPr>
        <p:spPr>
          <a:xfrm>
            <a:off x="472631" y="1220251"/>
            <a:ext cx="6127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/>
              <a:t>TEM images showing individual particles collected in the different stages of the heavily polluted period</a:t>
            </a:r>
          </a:p>
        </p:txBody>
      </p:sp>
    </p:spTree>
    <p:extLst>
      <p:ext uri="{BB962C8B-B14F-4D97-AF65-F5344CB8AC3E}">
        <p14:creationId xmlns:p14="http://schemas.microsoft.com/office/powerpoint/2010/main" val="14273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6FBCF-463D-9A24-6087-877CA9C6B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>
            <a:extLst>
              <a:ext uri="{FF2B5EF4-FFF2-40B4-BE49-F238E27FC236}">
                <a16:creationId xmlns:a16="http://schemas.microsoft.com/office/drawing/2014/main" id="{D743C99D-2BAB-FDB2-064E-D3B932285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3" y="2974704"/>
            <a:ext cx="4344431" cy="24447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AACCD35-E697-1BE7-4669-32EF424D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5" y="258212"/>
            <a:ext cx="7000991" cy="1075288"/>
          </a:xfrm>
        </p:spPr>
        <p:txBody>
          <a:bodyPr>
            <a:normAutofit/>
          </a:bodyPr>
          <a:lstStyle/>
          <a:p>
            <a:r>
              <a:rPr lang="en-US" b="1"/>
              <a:t>Population Mixing State</a:t>
            </a:r>
            <a:endParaRPr lang="en-AU" b="1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C1A5E8C-45BA-6FB0-9B5D-1ECA56FB3D1F}"/>
              </a:ext>
            </a:extLst>
          </p:cNvPr>
          <p:cNvSpPr/>
          <p:nvPr/>
        </p:nvSpPr>
        <p:spPr>
          <a:xfrm>
            <a:off x="0" y="1242822"/>
            <a:ext cx="12192000" cy="4334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The Population Mixing State Impact</a:t>
            </a:r>
            <a:endParaRPr lang="en-AU" altLang="zh-CN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E29D672A-0D9A-405D-34F7-A8FB414716C4}"/>
              </a:ext>
            </a:extLst>
          </p:cNvPr>
          <p:cNvSpPr/>
          <p:nvPr/>
        </p:nvSpPr>
        <p:spPr>
          <a:xfrm>
            <a:off x="4814790" y="2074565"/>
            <a:ext cx="2210478" cy="509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zh-CN" sz="2400" b="1" dirty="0">
                <a:solidFill>
                  <a:schemeClr val="tx1"/>
                </a:solidFill>
              </a:rPr>
              <a:t>Direct impact on climate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2D77B7B3-0DA0-A72C-814E-6C7C9BCCFE52}"/>
              </a:ext>
            </a:extLst>
          </p:cNvPr>
          <p:cNvSpPr/>
          <p:nvPr/>
        </p:nvSpPr>
        <p:spPr>
          <a:xfrm>
            <a:off x="789848" y="2037146"/>
            <a:ext cx="2482674" cy="561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zh-CN" sz="2400" b="1" dirty="0">
                <a:solidFill>
                  <a:schemeClr val="tx1"/>
                </a:solidFill>
              </a:rPr>
              <a:t>Indirect impact on climate</a:t>
            </a:r>
            <a:endParaRPr lang="zh-CN" altLang="en-US" sz="2400" b="1" dirty="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4D5EAA9C-1982-F8E5-0157-A0220C3B083B}"/>
              </a:ext>
            </a:extLst>
          </p:cNvPr>
          <p:cNvSpPr/>
          <p:nvPr/>
        </p:nvSpPr>
        <p:spPr>
          <a:xfrm>
            <a:off x="8919480" y="2048327"/>
            <a:ext cx="2210479" cy="561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zh-CN" sz="2400" b="1" dirty="0">
                <a:solidFill>
                  <a:schemeClr val="tx1"/>
                </a:solidFill>
              </a:rPr>
              <a:t>Effect on human health</a:t>
            </a:r>
            <a:endParaRPr lang="zh-CN" altLang="en-US" sz="2400" b="1" dirty="0"/>
          </a:p>
        </p:txBody>
      </p:sp>
      <p:pic>
        <p:nvPicPr>
          <p:cNvPr id="89" name="图片 88">
            <a:extLst>
              <a:ext uri="{FF2B5EF4-FFF2-40B4-BE49-F238E27FC236}">
                <a16:creationId xmlns:a16="http://schemas.microsoft.com/office/drawing/2014/main" id="{1BC2C260-FF27-F93B-FD96-5AD81702D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15" y="3271830"/>
            <a:ext cx="4504695" cy="1999377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C7905838-79A4-C5FD-4579-04E777B6F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613" y="3185289"/>
            <a:ext cx="3864074" cy="21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9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5D6918-125A-EC95-D772-322BE00D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315003"/>
            <a:ext cx="9302824" cy="1031273"/>
          </a:xfrm>
        </p:spPr>
        <p:txBody>
          <a:bodyPr>
            <a:normAutofit/>
          </a:bodyPr>
          <a:lstStyle/>
          <a:p>
            <a:r>
              <a:rPr lang="en-US" b="1"/>
              <a:t>Population Mixing State Calculation</a:t>
            </a:r>
            <a:endParaRPr lang="en-A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28C3C15-5B7B-7CCE-1935-5F54D3976A3B}"/>
                  </a:ext>
                </a:extLst>
              </p:cNvPr>
              <p:cNvSpPr/>
              <p:nvPr/>
            </p:nvSpPr>
            <p:spPr>
              <a:xfrm>
                <a:off x="0" y="1242822"/>
                <a:ext cx="12192000" cy="4334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/>
                  <a:t>Quantify the Population Mixing State by Aerosol Mixing State Index (</a:t>
                </a:r>
                <a14:m>
                  <m:oMath xmlns:m="http://schemas.openxmlformats.org/officeDocument/2006/math">
                    <m:r>
                      <a:rPr lang="en-AU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𝝌</m:t>
                    </m:r>
                  </m:oMath>
                </a14:m>
                <a:r>
                  <a:rPr lang="en-US" altLang="zh-CN" b="1"/>
                  <a:t>)</a:t>
                </a:r>
                <a:endParaRPr lang="en-AU" altLang="zh-CN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28C3C15-5B7B-7CCE-1935-5F54D3976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2822"/>
                <a:ext cx="12192000" cy="433466"/>
              </a:xfrm>
              <a:prstGeom prst="rect">
                <a:avLst/>
              </a:prstGeom>
              <a:blipFill>
                <a:blip r:embed="rId3"/>
                <a:stretch>
                  <a:fillRect b="-14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文本框 106">
            <a:extLst>
              <a:ext uri="{FF2B5EF4-FFF2-40B4-BE49-F238E27FC236}">
                <a16:creationId xmlns:a16="http://schemas.microsoft.com/office/drawing/2014/main" id="{B71E552E-5CBE-9CC3-1FD1-10E1F2878DFE}"/>
              </a:ext>
            </a:extLst>
          </p:cNvPr>
          <p:cNvSpPr txBox="1"/>
          <p:nvPr/>
        </p:nvSpPr>
        <p:spPr>
          <a:xfrm>
            <a:off x="526362" y="3915588"/>
            <a:ext cx="3690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ea typeface="Cambria Math" panose="02040503050406030204" pitchFamily="18" charset="0"/>
              </a:rPr>
              <a:t>Riemer </a:t>
            </a:r>
            <a:r>
              <a:rPr lang="en-US" altLang="zh-CN" sz="1400" dirty="0">
                <a:ea typeface="Cambria Math" panose="02040503050406030204" pitchFamily="18" charset="0"/>
              </a:rPr>
              <a:t>et al., </a:t>
            </a:r>
            <a:r>
              <a:rPr lang="fr-FR" altLang="zh-CN" sz="1400" dirty="0">
                <a:solidFill>
                  <a:schemeClr val="tx1"/>
                </a:solidFill>
                <a:ea typeface="Cambria Math" panose="02040503050406030204" pitchFamily="18" charset="0"/>
              </a:rPr>
              <a:t>Atmos. </a:t>
            </a:r>
            <a:r>
              <a:rPr lang="fr-FR" altLang="zh-CN" sz="1400" dirty="0" err="1">
                <a:solidFill>
                  <a:schemeClr val="tx1"/>
                </a:solidFill>
                <a:ea typeface="Cambria Math" panose="02040503050406030204" pitchFamily="18" charset="0"/>
              </a:rPr>
              <a:t>Chem</a:t>
            </a:r>
            <a:r>
              <a:rPr lang="fr-FR" altLang="zh-CN" sz="1400" dirty="0">
                <a:solidFill>
                  <a:schemeClr val="tx1"/>
                </a:solidFill>
                <a:ea typeface="Cambria Math" panose="02040503050406030204" pitchFamily="18" charset="0"/>
              </a:rPr>
              <a:t>. Phys., </a:t>
            </a:r>
            <a:r>
              <a:rPr lang="en-US" altLang="zh-CN" sz="1400" dirty="0">
                <a:ea typeface="Cambria Math" panose="02040503050406030204" pitchFamily="18" charset="0"/>
              </a:rPr>
              <a:t>2013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70898BC8-F2F0-F33D-2230-7BA9D9388D28}"/>
                  </a:ext>
                </a:extLst>
              </p:cNvPr>
              <p:cNvSpPr txBox="1"/>
              <p:nvPr/>
            </p:nvSpPr>
            <p:spPr>
              <a:xfrm>
                <a:off x="861495" y="2720834"/>
                <a:ext cx="1418081" cy="665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𝝌</m:t>
                      </m:r>
                      <m:r>
                        <a:rPr lang="en-A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sub>
                          </m:sSub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sub>
                          </m:sSub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AU" sz="2000" b="1" dirty="0"/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70898BC8-F2F0-F33D-2230-7BA9D9388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5" y="2720834"/>
                <a:ext cx="1418081" cy="665182"/>
              </a:xfrm>
              <a:prstGeom prst="rect">
                <a:avLst/>
              </a:prstGeom>
              <a:blipFill>
                <a:blip r:embed="rId4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70139F8D-9AC5-F758-328E-3BAE74CD908D}"/>
                  </a:ext>
                </a:extLst>
              </p:cNvPr>
              <p:cNvSpPr txBox="1"/>
              <p:nvPr/>
            </p:nvSpPr>
            <p:spPr>
              <a:xfrm>
                <a:off x="447881" y="3447484"/>
                <a:ext cx="299677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AU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χ</m:t>
                      </m:r>
                      <m:r>
                        <a:rPr lang="en-AU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varies</m:t>
                      </m:r>
                      <m:r>
                        <a:rPr lang="en-AU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from</m:t>
                      </m:r>
                      <m:r>
                        <a:rPr lang="en-AU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AU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  <m:r>
                        <m:rPr>
                          <m:sty m:val="p"/>
                        </m:rPr>
                        <a:rPr lang="en-AU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to</m:t>
                      </m:r>
                      <m:r>
                        <a:rPr lang="en-AU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AU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en-AU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%)</m:t>
                      </m:r>
                    </m:oMath>
                  </m:oMathPara>
                </a14:m>
                <a:endParaRPr lang="en-AU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70139F8D-9AC5-F758-328E-3BAE74CD9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1" y="3447484"/>
                <a:ext cx="2996773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AB9DD0C6-ECD1-788D-013D-92381AFA0CFC}"/>
                  </a:ext>
                </a:extLst>
              </p:cNvPr>
              <p:cNvSpPr txBox="1"/>
              <p:nvPr/>
            </p:nvSpPr>
            <p:spPr>
              <a:xfrm>
                <a:off x="6423036" y="2654406"/>
                <a:ext cx="434814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AU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𝛂</m:t>
                          </m:r>
                        </m:sub>
                      </m:sSub>
                      <m:r>
                        <a:rPr lang="en-AU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Particle</m:t>
                      </m:r>
                      <m:r>
                        <a:rPr lang="en-AU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diversity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based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on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particles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Shannon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entropy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0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AB9DD0C6-ECD1-788D-013D-92381AFA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36" y="2654406"/>
                <a:ext cx="4348149" cy="553998"/>
              </a:xfrm>
              <a:prstGeom prst="rect">
                <a:avLst/>
              </a:prstGeom>
              <a:blipFill>
                <a:blip r:embed="rId6"/>
                <a:stretch>
                  <a:fillRect l="-24123" r="-213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2917D891-7C04-8B0D-B1B9-33CAB1726C43}"/>
                  </a:ext>
                </a:extLst>
              </p:cNvPr>
              <p:cNvSpPr txBox="1"/>
              <p:nvPr/>
            </p:nvSpPr>
            <p:spPr>
              <a:xfrm>
                <a:off x="270693" y="1767887"/>
                <a:ext cx="1152786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altLang="zh-CN" sz="2400" b="1">
                    <a:solidFill>
                      <a:schemeClr val="tx1"/>
                    </a:solidFill>
                  </a:rPr>
                  <a:t>The Chemical Mixing State Index (</a:t>
                </a:r>
                <a14:m>
                  <m:oMath xmlns:m="http://schemas.openxmlformats.org/officeDocument/2006/math">
                    <m:r>
                      <a:rPr lang="en-AU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𝝌</m:t>
                    </m:r>
                  </m:oMath>
                </a14:m>
                <a:r>
                  <a:rPr lang="en-AU" altLang="zh-CN" sz="2400" b="1">
                    <a:solidFill>
                      <a:schemeClr val="tx1"/>
                    </a:solidFill>
                  </a:rPr>
                  <a:t>)</a:t>
                </a:r>
                <a:r>
                  <a:rPr lang="en-US" altLang="zh-CN" sz="2400" b="1">
                    <a:solidFill>
                      <a:schemeClr val="tx1"/>
                    </a:solidFill>
                  </a:rPr>
                  <a:t>: </a:t>
                </a:r>
                <a:r>
                  <a:rPr lang="en-US" altLang="zh-CN" sz="2000"/>
                  <a:t>Account for </a:t>
                </a:r>
                <a:r>
                  <a:rPr lang="en-US" altLang="zh-CN" sz="2000" b="1">
                    <a:solidFill>
                      <a:srgbClr val="FF0000"/>
                    </a:solidFill>
                  </a:rPr>
                  <a:t>differences in chemical composition</a:t>
                </a:r>
                <a:r>
                  <a:rPr lang="en-US" altLang="zh-CN" sz="2000" b="1"/>
                  <a:t> </a:t>
                </a:r>
                <a:r>
                  <a:rPr lang="en-US" altLang="zh-CN" sz="2000"/>
                  <a:t>across an aerosol.</a:t>
                </a:r>
                <a:r>
                  <a:rPr lang="en-AU" altLang="zh-CN" sz="2000"/>
                  <a:t> </a:t>
                </a:r>
                <a:endParaRPr lang="zh-CN" altLang="en-US"/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2917D891-7C04-8B0D-B1B9-33CAB1726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93" y="1767887"/>
                <a:ext cx="11527861" cy="769441"/>
              </a:xfrm>
              <a:prstGeom prst="rect">
                <a:avLst/>
              </a:prstGeom>
              <a:blipFill>
                <a:blip r:embed="rId7"/>
                <a:stretch>
                  <a:fillRect l="-793" t="-555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C13F41CD-65E1-E9E5-E523-5CE21D76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F057EBE-AEFD-76D0-A1C9-787EE98B1D3C}"/>
              </a:ext>
            </a:extLst>
          </p:cNvPr>
          <p:cNvSpPr txBox="1"/>
          <p:nvPr/>
        </p:nvSpPr>
        <p:spPr>
          <a:xfrm>
            <a:off x="691196" y="6588717"/>
            <a:ext cx="42110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zh-CN" sz="1400" dirty="0">
                <a:ea typeface="Cambria Math" panose="02040503050406030204" pitchFamily="18" charset="0"/>
              </a:rPr>
              <a:t>Zheng et al., </a:t>
            </a:r>
            <a:r>
              <a:rPr lang="en-AU" sz="1400" b="0" i="0" dirty="0">
                <a:effectLst/>
              </a:rPr>
              <a:t>Earth and Space Science</a:t>
            </a:r>
            <a:r>
              <a:rPr lang="en-AU" sz="1400" dirty="0"/>
              <a:t>.,</a:t>
            </a:r>
            <a:r>
              <a:rPr lang="zh-CN" altLang="en-US" sz="1400" dirty="0"/>
              <a:t> </a:t>
            </a:r>
            <a:r>
              <a:rPr lang="en-AU" altLang="zh-CN" sz="1400" dirty="0">
                <a:ea typeface="Cambria Math" panose="02040503050406030204" pitchFamily="18" charset="0"/>
              </a:rPr>
              <a:t>2020</a:t>
            </a:r>
            <a:endParaRPr lang="en-AU" sz="1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C7FEFB-404E-EC3A-035E-5487249DD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563" y="4203594"/>
            <a:ext cx="10936074" cy="2363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8C8FE62-EB91-CD6F-F10A-FE639929396A}"/>
                  </a:ext>
                </a:extLst>
              </p:cNvPr>
              <p:cNvSpPr txBox="1"/>
              <p:nvPr/>
            </p:nvSpPr>
            <p:spPr>
              <a:xfrm>
                <a:off x="5768965" y="3151826"/>
                <a:ext cx="4891328" cy="591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AU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AU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AU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Bulk</m:t>
                      </m:r>
                      <m:r>
                        <a:rPr lang="en-AU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diversity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based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on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bulk</m:t>
                          </m:r>
                        </m:e>
                        <m:sup>
                          <m:r>
                            <a:rPr lang="en-US" altLang="zh-CN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Shannon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entropy</m:t>
                      </m:r>
                    </m:oMath>
                  </m:oMathPara>
                </a14:m>
                <a:endParaRPr lang="en-US" altLang="zh-CN" sz="2000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8C8FE62-EB91-CD6F-F10A-FE639929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65" y="3151826"/>
                <a:ext cx="4891328" cy="591316"/>
              </a:xfrm>
              <a:prstGeom prst="rect">
                <a:avLst/>
              </a:prstGeom>
              <a:blipFill>
                <a:blip r:embed="rId9"/>
                <a:stretch>
                  <a:fillRect l="-7721" r="-66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32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E891-D086-BBA0-9AC3-21ACED7F0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0D26DE-4173-D07A-3D47-8755F799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315003"/>
            <a:ext cx="9302824" cy="1031273"/>
          </a:xfrm>
        </p:spPr>
        <p:txBody>
          <a:bodyPr>
            <a:normAutofit/>
          </a:bodyPr>
          <a:lstStyle/>
          <a:p>
            <a:r>
              <a:rPr lang="en-US" b="1"/>
              <a:t>Current Research Methods</a:t>
            </a:r>
            <a:endParaRPr lang="en-AU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DD5EF9F-F93C-2ED3-9C77-E943AE4BEF2A}"/>
              </a:ext>
            </a:extLst>
          </p:cNvPr>
          <p:cNvSpPr/>
          <p:nvPr/>
        </p:nvSpPr>
        <p:spPr>
          <a:xfrm>
            <a:off x="0" y="1242822"/>
            <a:ext cx="12192000" cy="4334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Observation</a:t>
            </a:r>
            <a:endParaRPr lang="en-AU" altLang="zh-CN" b="1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04DB79C-05E6-95C1-C00D-ED599B14DC5A}"/>
              </a:ext>
            </a:extLst>
          </p:cNvPr>
          <p:cNvSpPr/>
          <p:nvPr/>
        </p:nvSpPr>
        <p:spPr>
          <a:xfrm>
            <a:off x="6196463" y="2949810"/>
            <a:ext cx="5034174" cy="316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Single Particle Mass Spectrometer (SPMS)</a:t>
            </a:r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530C0C9-2EC2-C5F5-67F6-902293BEB63A}"/>
              </a:ext>
            </a:extLst>
          </p:cNvPr>
          <p:cNvSpPr/>
          <p:nvPr/>
        </p:nvSpPr>
        <p:spPr>
          <a:xfrm>
            <a:off x="224114" y="5035061"/>
            <a:ext cx="3585635" cy="6287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Mass fractions of chemical species in each single particle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79AFDC-88EE-6E32-91EB-45D3B8512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9883CC-DC18-3148-661F-FADA4F5B0F7B}"/>
              </a:ext>
            </a:extLst>
          </p:cNvPr>
          <p:cNvSpPr/>
          <p:nvPr/>
        </p:nvSpPr>
        <p:spPr>
          <a:xfrm>
            <a:off x="224116" y="2162433"/>
            <a:ext cx="3585635" cy="409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Aerosol mixing state calculation</a:t>
            </a:r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DBB71DC-4B64-2AA7-5AA6-D0617CA63D51}"/>
              </a:ext>
            </a:extLst>
          </p:cNvPr>
          <p:cNvGrpSpPr/>
          <p:nvPr/>
        </p:nvGrpSpPr>
        <p:grpSpPr>
          <a:xfrm>
            <a:off x="765835" y="2934932"/>
            <a:ext cx="2502195" cy="1502735"/>
            <a:chOff x="7949348" y="4786323"/>
            <a:chExt cx="2502195" cy="150273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C994914-FE53-7685-F493-7CB60F0B51D9}"/>
                </a:ext>
              </a:extLst>
            </p:cNvPr>
            <p:cNvSpPr/>
            <p:nvPr/>
          </p:nvSpPr>
          <p:spPr>
            <a:xfrm>
              <a:off x="7949348" y="4786323"/>
              <a:ext cx="2502195" cy="15027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接点 6">
              <a:extLst>
                <a:ext uri="{FF2B5EF4-FFF2-40B4-BE49-F238E27FC236}">
                  <a16:creationId xmlns:a16="http://schemas.microsoft.com/office/drawing/2014/main" id="{5A15EE49-AE77-6E98-81BB-F244C61DF897}"/>
                </a:ext>
              </a:extLst>
            </p:cNvPr>
            <p:cNvSpPr/>
            <p:nvPr/>
          </p:nvSpPr>
          <p:spPr>
            <a:xfrm>
              <a:off x="9644654" y="5591704"/>
              <a:ext cx="567070" cy="56707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不完整圆 7">
              <a:extLst>
                <a:ext uri="{FF2B5EF4-FFF2-40B4-BE49-F238E27FC236}">
                  <a16:creationId xmlns:a16="http://schemas.microsoft.com/office/drawing/2014/main" id="{33F8B511-9431-5959-5E07-4C191550BD1F}"/>
                </a:ext>
              </a:extLst>
            </p:cNvPr>
            <p:cNvSpPr/>
            <p:nvPr/>
          </p:nvSpPr>
          <p:spPr>
            <a:xfrm>
              <a:off x="9644654" y="5590454"/>
              <a:ext cx="567070" cy="567070"/>
            </a:xfrm>
            <a:prstGeom prst="pie">
              <a:avLst>
                <a:gd name="adj1" fmla="val 0"/>
                <a:gd name="adj2" fmla="val 524174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不完整圆 8">
              <a:extLst>
                <a:ext uri="{FF2B5EF4-FFF2-40B4-BE49-F238E27FC236}">
                  <a16:creationId xmlns:a16="http://schemas.microsoft.com/office/drawing/2014/main" id="{E8461A95-CC86-36B9-EA51-D9A3FFD54B32}"/>
                </a:ext>
              </a:extLst>
            </p:cNvPr>
            <p:cNvSpPr/>
            <p:nvPr/>
          </p:nvSpPr>
          <p:spPr>
            <a:xfrm rot="13418279">
              <a:off x="9644652" y="5594337"/>
              <a:ext cx="567070" cy="567070"/>
            </a:xfrm>
            <a:prstGeom prst="pie">
              <a:avLst>
                <a:gd name="adj1" fmla="val 20294405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流程图: 接点 9">
              <a:extLst>
                <a:ext uri="{FF2B5EF4-FFF2-40B4-BE49-F238E27FC236}">
                  <a16:creationId xmlns:a16="http://schemas.microsoft.com/office/drawing/2014/main" id="{7A5F1C1F-808C-D2BD-84B2-338131BB96D5}"/>
                </a:ext>
              </a:extLst>
            </p:cNvPr>
            <p:cNvSpPr/>
            <p:nvPr/>
          </p:nvSpPr>
          <p:spPr>
            <a:xfrm>
              <a:off x="8232878" y="4945852"/>
              <a:ext cx="425308" cy="42531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不完整圆 11">
              <a:extLst>
                <a:ext uri="{FF2B5EF4-FFF2-40B4-BE49-F238E27FC236}">
                  <a16:creationId xmlns:a16="http://schemas.microsoft.com/office/drawing/2014/main" id="{3A0BC5C0-EA7D-8E79-4557-0B1B0B0422C2}"/>
                </a:ext>
              </a:extLst>
            </p:cNvPr>
            <p:cNvSpPr/>
            <p:nvPr/>
          </p:nvSpPr>
          <p:spPr>
            <a:xfrm>
              <a:off x="8232878" y="4944914"/>
              <a:ext cx="425308" cy="425310"/>
            </a:xfrm>
            <a:prstGeom prst="pie">
              <a:avLst>
                <a:gd name="adj1" fmla="val 0"/>
                <a:gd name="adj2" fmla="val 1327619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不完整圆 12">
              <a:extLst>
                <a:ext uri="{FF2B5EF4-FFF2-40B4-BE49-F238E27FC236}">
                  <a16:creationId xmlns:a16="http://schemas.microsoft.com/office/drawing/2014/main" id="{171920C7-4CD4-D1A5-BA08-A3FDCB72F4AD}"/>
                </a:ext>
              </a:extLst>
            </p:cNvPr>
            <p:cNvSpPr/>
            <p:nvPr/>
          </p:nvSpPr>
          <p:spPr>
            <a:xfrm rot="13418279">
              <a:off x="8232876" y="4947826"/>
              <a:ext cx="425308" cy="425310"/>
            </a:xfrm>
            <a:prstGeom prst="pie">
              <a:avLst>
                <a:gd name="adj1" fmla="val 3739227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891404BD-379F-0F51-0AB9-88CFD953F44A}"/>
                </a:ext>
              </a:extLst>
            </p:cNvPr>
            <p:cNvSpPr/>
            <p:nvPr/>
          </p:nvSpPr>
          <p:spPr>
            <a:xfrm>
              <a:off x="9010994" y="5016028"/>
              <a:ext cx="282391" cy="282392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不完整圆 15">
              <a:extLst>
                <a:ext uri="{FF2B5EF4-FFF2-40B4-BE49-F238E27FC236}">
                  <a16:creationId xmlns:a16="http://schemas.microsoft.com/office/drawing/2014/main" id="{61F86225-04D2-7214-76CF-A7D852477132}"/>
                </a:ext>
              </a:extLst>
            </p:cNvPr>
            <p:cNvSpPr/>
            <p:nvPr/>
          </p:nvSpPr>
          <p:spPr>
            <a:xfrm>
              <a:off x="9010994" y="5015406"/>
              <a:ext cx="282391" cy="282392"/>
            </a:xfrm>
            <a:prstGeom prst="pie">
              <a:avLst>
                <a:gd name="adj1" fmla="val 0"/>
                <a:gd name="adj2" fmla="val 30223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不完整圆 19">
              <a:extLst>
                <a:ext uri="{FF2B5EF4-FFF2-40B4-BE49-F238E27FC236}">
                  <a16:creationId xmlns:a16="http://schemas.microsoft.com/office/drawing/2014/main" id="{FE91A987-3FCF-E63F-1FC6-2C88F9E6DCB9}"/>
                </a:ext>
              </a:extLst>
            </p:cNvPr>
            <p:cNvSpPr/>
            <p:nvPr/>
          </p:nvSpPr>
          <p:spPr>
            <a:xfrm rot="13418279">
              <a:off x="9010993" y="5017340"/>
              <a:ext cx="282391" cy="282392"/>
            </a:xfrm>
            <a:prstGeom prst="pie">
              <a:avLst>
                <a:gd name="adj1" fmla="val 17855657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流程图: 接点 20">
              <a:extLst>
                <a:ext uri="{FF2B5EF4-FFF2-40B4-BE49-F238E27FC236}">
                  <a16:creationId xmlns:a16="http://schemas.microsoft.com/office/drawing/2014/main" id="{ED0A19A7-793E-FF94-2681-056C7602500E}"/>
                </a:ext>
              </a:extLst>
            </p:cNvPr>
            <p:cNvSpPr/>
            <p:nvPr/>
          </p:nvSpPr>
          <p:spPr>
            <a:xfrm>
              <a:off x="9660326" y="4888084"/>
              <a:ext cx="535728" cy="53573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不完整圆 21">
              <a:extLst>
                <a:ext uri="{FF2B5EF4-FFF2-40B4-BE49-F238E27FC236}">
                  <a16:creationId xmlns:a16="http://schemas.microsoft.com/office/drawing/2014/main" id="{D37F286D-051B-D3BF-5163-E42E9E29A6B6}"/>
                </a:ext>
              </a:extLst>
            </p:cNvPr>
            <p:cNvSpPr/>
            <p:nvPr/>
          </p:nvSpPr>
          <p:spPr>
            <a:xfrm>
              <a:off x="9660326" y="4886903"/>
              <a:ext cx="535728" cy="535730"/>
            </a:xfrm>
            <a:prstGeom prst="pie">
              <a:avLst>
                <a:gd name="adj1" fmla="val 0"/>
                <a:gd name="adj2" fmla="val 183167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E9519562-8A23-6345-CEE2-B98A7418A372}"/>
                </a:ext>
              </a:extLst>
            </p:cNvPr>
            <p:cNvSpPr/>
            <p:nvPr/>
          </p:nvSpPr>
          <p:spPr>
            <a:xfrm rot="13418279">
              <a:off x="9660324" y="4890571"/>
              <a:ext cx="535728" cy="535730"/>
            </a:xfrm>
            <a:prstGeom prst="pie">
              <a:avLst>
                <a:gd name="adj1" fmla="val 2970757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989D2A08-40EC-8E3C-B59D-662D43CCA097}"/>
                </a:ext>
              </a:extLst>
            </p:cNvPr>
            <p:cNvSpPr/>
            <p:nvPr/>
          </p:nvSpPr>
          <p:spPr>
            <a:xfrm>
              <a:off x="8206674" y="5639408"/>
              <a:ext cx="477714" cy="477713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不完整圆 24">
              <a:extLst>
                <a:ext uri="{FF2B5EF4-FFF2-40B4-BE49-F238E27FC236}">
                  <a16:creationId xmlns:a16="http://schemas.microsoft.com/office/drawing/2014/main" id="{25C549AD-803B-0573-CBFE-AC64BBC3A9BC}"/>
                </a:ext>
              </a:extLst>
            </p:cNvPr>
            <p:cNvSpPr/>
            <p:nvPr/>
          </p:nvSpPr>
          <p:spPr>
            <a:xfrm>
              <a:off x="8206674" y="5638355"/>
              <a:ext cx="477714" cy="477713"/>
            </a:xfrm>
            <a:prstGeom prst="pie">
              <a:avLst>
                <a:gd name="adj1" fmla="val 0"/>
                <a:gd name="adj2" fmla="val 422848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不完整圆 25">
              <a:extLst>
                <a:ext uri="{FF2B5EF4-FFF2-40B4-BE49-F238E27FC236}">
                  <a16:creationId xmlns:a16="http://schemas.microsoft.com/office/drawing/2014/main" id="{3A19234F-FC55-1A2A-0826-6B2575EB0C25}"/>
                </a:ext>
              </a:extLst>
            </p:cNvPr>
            <p:cNvSpPr/>
            <p:nvPr/>
          </p:nvSpPr>
          <p:spPr>
            <a:xfrm rot="13418279">
              <a:off x="8206672" y="5641626"/>
              <a:ext cx="477714" cy="477713"/>
            </a:xfrm>
            <a:prstGeom prst="pie">
              <a:avLst>
                <a:gd name="adj1" fmla="val 2518414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流程图: 接点 26">
              <a:extLst>
                <a:ext uri="{FF2B5EF4-FFF2-40B4-BE49-F238E27FC236}">
                  <a16:creationId xmlns:a16="http://schemas.microsoft.com/office/drawing/2014/main" id="{01CBC04D-B5C6-D522-77BE-6C48A813A622}"/>
                </a:ext>
              </a:extLst>
            </p:cNvPr>
            <p:cNvSpPr/>
            <p:nvPr/>
          </p:nvSpPr>
          <p:spPr>
            <a:xfrm>
              <a:off x="8965244" y="5689811"/>
              <a:ext cx="373889" cy="373888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不完整圆 27">
              <a:extLst>
                <a:ext uri="{FF2B5EF4-FFF2-40B4-BE49-F238E27FC236}">
                  <a16:creationId xmlns:a16="http://schemas.microsoft.com/office/drawing/2014/main" id="{C8E525F0-9C66-EBA5-56DA-8A7BA5F0BBD9}"/>
                </a:ext>
              </a:extLst>
            </p:cNvPr>
            <p:cNvSpPr/>
            <p:nvPr/>
          </p:nvSpPr>
          <p:spPr>
            <a:xfrm>
              <a:off x="8965244" y="5688987"/>
              <a:ext cx="373889" cy="373888"/>
            </a:xfrm>
            <a:prstGeom prst="pie">
              <a:avLst>
                <a:gd name="adj1" fmla="val 0"/>
                <a:gd name="adj2" fmla="val 1699953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不完整圆 28">
              <a:extLst>
                <a:ext uri="{FF2B5EF4-FFF2-40B4-BE49-F238E27FC236}">
                  <a16:creationId xmlns:a16="http://schemas.microsoft.com/office/drawing/2014/main" id="{44C72F73-1178-C020-5CDB-E39651FB7D51}"/>
                </a:ext>
              </a:extLst>
            </p:cNvPr>
            <p:cNvSpPr/>
            <p:nvPr/>
          </p:nvSpPr>
          <p:spPr>
            <a:xfrm rot="13418279">
              <a:off x="8965243" y="5691547"/>
              <a:ext cx="373889" cy="373888"/>
            </a:xfrm>
            <a:prstGeom prst="pie">
              <a:avLst>
                <a:gd name="adj1" fmla="val 6200405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Freeform 168">
            <a:extLst>
              <a:ext uri="{FF2B5EF4-FFF2-40B4-BE49-F238E27FC236}">
                <a16:creationId xmlns:a16="http://schemas.microsoft.com/office/drawing/2014/main" id="{001E3839-6760-E4F4-6AD6-90513152A797}"/>
              </a:ext>
            </a:extLst>
          </p:cNvPr>
          <p:cNvSpPr/>
          <p:nvPr/>
        </p:nvSpPr>
        <p:spPr bwMode="auto">
          <a:xfrm>
            <a:off x="2354441" y="2934932"/>
            <a:ext cx="801732" cy="750824"/>
          </a:xfrm>
          <a:custGeom>
            <a:avLst/>
            <a:gdLst/>
            <a:ahLst/>
            <a:cxnLst>
              <a:cxn ang="0">
                <a:pos x="1149" y="257"/>
              </a:cxn>
              <a:cxn ang="0">
                <a:pos x="1077" y="149"/>
              </a:cxn>
              <a:cxn ang="0">
                <a:pos x="1000" y="90"/>
              </a:cxn>
              <a:cxn ang="0">
                <a:pos x="992" y="95"/>
              </a:cxn>
              <a:cxn ang="0">
                <a:pos x="1050" y="146"/>
              </a:cxn>
              <a:cxn ang="0">
                <a:pos x="1118" y="233"/>
              </a:cxn>
              <a:cxn ang="0">
                <a:pos x="1144" y="300"/>
              </a:cxn>
              <a:cxn ang="0">
                <a:pos x="1150" y="354"/>
              </a:cxn>
              <a:cxn ang="0">
                <a:pos x="1140" y="437"/>
              </a:cxn>
              <a:cxn ang="0">
                <a:pos x="1082" y="555"/>
              </a:cxn>
              <a:cxn ang="0">
                <a:pos x="1032" y="607"/>
              </a:cxn>
              <a:cxn ang="0">
                <a:pos x="903" y="688"/>
              </a:cxn>
              <a:cxn ang="0">
                <a:pos x="797" y="725"/>
              </a:cxn>
              <a:cxn ang="0">
                <a:pos x="641" y="758"/>
              </a:cxn>
              <a:cxn ang="0">
                <a:pos x="484" y="763"/>
              </a:cxn>
              <a:cxn ang="0">
                <a:pos x="368" y="747"/>
              </a:cxn>
              <a:cxn ang="0">
                <a:pos x="221" y="693"/>
              </a:cxn>
              <a:cxn ang="0">
                <a:pos x="121" y="624"/>
              </a:cxn>
              <a:cxn ang="0">
                <a:pos x="65" y="562"/>
              </a:cxn>
              <a:cxn ang="0">
                <a:pos x="29" y="490"/>
              </a:cxn>
              <a:cxn ang="0">
                <a:pos x="21" y="408"/>
              </a:cxn>
              <a:cxn ang="0">
                <a:pos x="33" y="351"/>
              </a:cxn>
              <a:cxn ang="0">
                <a:pos x="69" y="279"/>
              </a:cxn>
              <a:cxn ang="0">
                <a:pos x="165" y="174"/>
              </a:cxn>
              <a:cxn ang="0">
                <a:pos x="268" y="107"/>
              </a:cxn>
              <a:cxn ang="0">
                <a:pos x="430" y="48"/>
              </a:cxn>
              <a:cxn ang="0">
                <a:pos x="558" y="25"/>
              </a:cxn>
              <a:cxn ang="0">
                <a:pos x="743" y="22"/>
              </a:cxn>
              <a:cxn ang="0">
                <a:pos x="877" y="53"/>
              </a:cxn>
              <a:cxn ang="0">
                <a:pos x="884" y="45"/>
              </a:cxn>
              <a:cxn ang="0">
                <a:pos x="859" y="33"/>
              </a:cxn>
              <a:cxn ang="0">
                <a:pos x="707" y="2"/>
              </a:cxn>
              <a:cxn ang="0">
                <a:pos x="530" y="9"/>
              </a:cxn>
              <a:cxn ang="0">
                <a:pos x="406" y="33"/>
              </a:cxn>
              <a:cxn ang="0">
                <a:pos x="249" y="94"/>
              </a:cxn>
              <a:cxn ang="0">
                <a:pos x="150" y="159"/>
              </a:cxn>
              <a:cxn ang="0">
                <a:pos x="51" y="272"/>
              </a:cxn>
              <a:cxn ang="0">
                <a:pos x="16" y="339"/>
              </a:cxn>
              <a:cxn ang="0">
                <a:pos x="0" y="411"/>
              </a:cxn>
              <a:cxn ang="0">
                <a:pos x="6" y="483"/>
              </a:cxn>
              <a:cxn ang="0">
                <a:pos x="34" y="549"/>
              </a:cxn>
              <a:cxn ang="0">
                <a:pos x="77" y="609"/>
              </a:cxn>
              <a:cxn ang="0">
                <a:pos x="164" y="684"/>
              </a:cxn>
              <a:cxn ang="0">
                <a:pos x="301" y="750"/>
              </a:cxn>
              <a:cxn ang="0">
                <a:pos x="450" y="781"/>
              </a:cxn>
              <a:cxn ang="0">
                <a:pos x="604" y="783"/>
              </a:cxn>
              <a:cxn ang="0">
                <a:pos x="715" y="768"/>
              </a:cxn>
              <a:cxn ang="0">
                <a:pos x="859" y="725"/>
              </a:cxn>
              <a:cxn ang="0">
                <a:pos x="959" y="681"/>
              </a:cxn>
              <a:cxn ang="0">
                <a:pos x="1068" y="598"/>
              </a:cxn>
              <a:cxn ang="0">
                <a:pos x="1131" y="514"/>
              </a:cxn>
              <a:cxn ang="0">
                <a:pos x="1165" y="405"/>
              </a:cxn>
              <a:cxn ang="0">
                <a:pos x="1158" y="290"/>
              </a:cxn>
            </a:cxnLst>
            <a:rect l="0" t="0" r="r" b="b"/>
            <a:pathLst>
              <a:path w="1168" h="784">
                <a:moveTo>
                  <a:pt x="1158" y="290"/>
                </a:moveTo>
                <a:lnTo>
                  <a:pt x="1158" y="290"/>
                </a:lnTo>
                <a:lnTo>
                  <a:pt x="1155" y="274"/>
                </a:lnTo>
                <a:lnTo>
                  <a:pt x="1149" y="257"/>
                </a:lnTo>
                <a:lnTo>
                  <a:pt x="1136" y="228"/>
                </a:lnTo>
                <a:lnTo>
                  <a:pt x="1119" y="200"/>
                </a:lnTo>
                <a:lnTo>
                  <a:pt x="1100" y="174"/>
                </a:lnTo>
                <a:lnTo>
                  <a:pt x="1077" y="149"/>
                </a:lnTo>
                <a:lnTo>
                  <a:pt x="1054" y="128"/>
                </a:lnTo>
                <a:lnTo>
                  <a:pt x="1028" y="107"/>
                </a:lnTo>
                <a:lnTo>
                  <a:pt x="1000" y="90"/>
                </a:lnTo>
                <a:lnTo>
                  <a:pt x="1000" y="90"/>
                </a:lnTo>
                <a:lnTo>
                  <a:pt x="996" y="89"/>
                </a:lnTo>
                <a:lnTo>
                  <a:pt x="995" y="89"/>
                </a:lnTo>
                <a:lnTo>
                  <a:pt x="993" y="92"/>
                </a:lnTo>
                <a:lnTo>
                  <a:pt x="992" y="95"/>
                </a:lnTo>
                <a:lnTo>
                  <a:pt x="995" y="99"/>
                </a:lnTo>
                <a:lnTo>
                  <a:pt x="995" y="99"/>
                </a:lnTo>
                <a:lnTo>
                  <a:pt x="1024" y="121"/>
                </a:lnTo>
                <a:lnTo>
                  <a:pt x="1050" y="146"/>
                </a:lnTo>
                <a:lnTo>
                  <a:pt x="1077" y="172"/>
                </a:lnTo>
                <a:lnTo>
                  <a:pt x="1098" y="202"/>
                </a:lnTo>
                <a:lnTo>
                  <a:pt x="1108" y="216"/>
                </a:lnTo>
                <a:lnTo>
                  <a:pt x="1118" y="233"/>
                </a:lnTo>
                <a:lnTo>
                  <a:pt x="1126" y="249"/>
                </a:lnTo>
                <a:lnTo>
                  <a:pt x="1132" y="265"/>
                </a:lnTo>
                <a:lnTo>
                  <a:pt x="1139" y="282"/>
                </a:lnTo>
                <a:lnTo>
                  <a:pt x="1144" y="300"/>
                </a:lnTo>
                <a:lnTo>
                  <a:pt x="1147" y="318"/>
                </a:lnTo>
                <a:lnTo>
                  <a:pt x="1150" y="337"/>
                </a:lnTo>
                <a:lnTo>
                  <a:pt x="1150" y="337"/>
                </a:lnTo>
                <a:lnTo>
                  <a:pt x="1150" y="354"/>
                </a:lnTo>
                <a:lnTo>
                  <a:pt x="1150" y="370"/>
                </a:lnTo>
                <a:lnTo>
                  <a:pt x="1150" y="388"/>
                </a:lnTo>
                <a:lnTo>
                  <a:pt x="1149" y="405"/>
                </a:lnTo>
                <a:lnTo>
                  <a:pt x="1140" y="437"/>
                </a:lnTo>
                <a:lnTo>
                  <a:pt x="1131" y="468"/>
                </a:lnTo>
                <a:lnTo>
                  <a:pt x="1118" y="499"/>
                </a:lnTo>
                <a:lnTo>
                  <a:pt x="1101" y="529"/>
                </a:lnTo>
                <a:lnTo>
                  <a:pt x="1082" y="555"/>
                </a:lnTo>
                <a:lnTo>
                  <a:pt x="1060" y="581"/>
                </a:lnTo>
                <a:lnTo>
                  <a:pt x="1060" y="581"/>
                </a:lnTo>
                <a:lnTo>
                  <a:pt x="1047" y="594"/>
                </a:lnTo>
                <a:lnTo>
                  <a:pt x="1032" y="607"/>
                </a:lnTo>
                <a:lnTo>
                  <a:pt x="1003" y="632"/>
                </a:lnTo>
                <a:lnTo>
                  <a:pt x="972" y="652"/>
                </a:lnTo>
                <a:lnTo>
                  <a:pt x="938" y="671"/>
                </a:lnTo>
                <a:lnTo>
                  <a:pt x="903" y="688"/>
                </a:lnTo>
                <a:lnTo>
                  <a:pt x="869" y="701"/>
                </a:lnTo>
                <a:lnTo>
                  <a:pt x="833" y="714"/>
                </a:lnTo>
                <a:lnTo>
                  <a:pt x="797" y="725"/>
                </a:lnTo>
                <a:lnTo>
                  <a:pt x="797" y="725"/>
                </a:lnTo>
                <a:lnTo>
                  <a:pt x="758" y="737"/>
                </a:lnTo>
                <a:lnTo>
                  <a:pt x="720" y="745"/>
                </a:lnTo>
                <a:lnTo>
                  <a:pt x="681" y="753"/>
                </a:lnTo>
                <a:lnTo>
                  <a:pt x="641" y="758"/>
                </a:lnTo>
                <a:lnTo>
                  <a:pt x="602" y="761"/>
                </a:lnTo>
                <a:lnTo>
                  <a:pt x="563" y="765"/>
                </a:lnTo>
                <a:lnTo>
                  <a:pt x="524" y="765"/>
                </a:lnTo>
                <a:lnTo>
                  <a:pt x="484" y="763"/>
                </a:lnTo>
                <a:lnTo>
                  <a:pt x="484" y="763"/>
                </a:lnTo>
                <a:lnTo>
                  <a:pt x="445" y="760"/>
                </a:lnTo>
                <a:lnTo>
                  <a:pt x="406" y="755"/>
                </a:lnTo>
                <a:lnTo>
                  <a:pt x="368" y="747"/>
                </a:lnTo>
                <a:lnTo>
                  <a:pt x="330" y="737"/>
                </a:lnTo>
                <a:lnTo>
                  <a:pt x="293" y="724"/>
                </a:lnTo>
                <a:lnTo>
                  <a:pt x="257" y="709"/>
                </a:lnTo>
                <a:lnTo>
                  <a:pt x="221" y="693"/>
                </a:lnTo>
                <a:lnTo>
                  <a:pt x="186" y="673"/>
                </a:lnTo>
                <a:lnTo>
                  <a:pt x="186" y="673"/>
                </a:lnTo>
                <a:lnTo>
                  <a:pt x="154" y="650"/>
                </a:lnTo>
                <a:lnTo>
                  <a:pt x="121" y="624"/>
                </a:lnTo>
                <a:lnTo>
                  <a:pt x="106" y="609"/>
                </a:lnTo>
                <a:lnTo>
                  <a:pt x="92" y="594"/>
                </a:lnTo>
                <a:lnTo>
                  <a:pt x="78" y="578"/>
                </a:lnTo>
                <a:lnTo>
                  <a:pt x="65" y="562"/>
                </a:lnTo>
                <a:lnTo>
                  <a:pt x="56" y="545"/>
                </a:lnTo>
                <a:lnTo>
                  <a:pt x="46" y="527"/>
                </a:lnTo>
                <a:lnTo>
                  <a:pt x="38" y="509"/>
                </a:lnTo>
                <a:lnTo>
                  <a:pt x="29" y="490"/>
                </a:lnTo>
                <a:lnTo>
                  <a:pt x="24" y="470"/>
                </a:lnTo>
                <a:lnTo>
                  <a:pt x="21" y="450"/>
                </a:lnTo>
                <a:lnTo>
                  <a:pt x="21" y="429"/>
                </a:lnTo>
                <a:lnTo>
                  <a:pt x="21" y="408"/>
                </a:lnTo>
                <a:lnTo>
                  <a:pt x="21" y="408"/>
                </a:lnTo>
                <a:lnTo>
                  <a:pt x="23" y="388"/>
                </a:lnTo>
                <a:lnTo>
                  <a:pt x="28" y="369"/>
                </a:lnTo>
                <a:lnTo>
                  <a:pt x="33" y="351"/>
                </a:lnTo>
                <a:lnTo>
                  <a:pt x="41" y="331"/>
                </a:lnTo>
                <a:lnTo>
                  <a:pt x="49" y="313"/>
                </a:lnTo>
                <a:lnTo>
                  <a:pt x="57" y="295"/>
                </a:lnTo>
                <a:lnTo>
                  <a:pt x="69" y="279"/>
                </a:lnTo>
                <a:lnTo>
                  <a:pt x="80" y="262"/>
                </a:lnTo>
                <a:lnTo>
                  <a:pt x="106" y="229"/>
                </a:lnTo>
                <a:lnTo>
                  <a:pt x="134" y="202"/>
                </a:lnTo>
                <a:lnTo>
                  <a:pt x="165" y="174"/>
                </a:lnTo>
                <a:lnTo>
                  <a:pt x="195" y="151"/>
                </a:lnTo>
                <a:lnTo>
                  <a:pt x="195" y="151"/>
                </a:lnTo>
                <a:lnTo>
                  <a:pt x="231" y="126"/>
                </a:lnTo>
                <a:lnTo>
                  <a:pt x="268" y="107"/>
                </a:lnTo>
                <a:lnTo>
                  <a:pt x="308" y="89"/>
                </a:lnTo>
                <a:lnTo>
                  <a:pt x="347" y="72"/>
                </a:lnTo>
                <a:lnTo>
                  <a:pt x="388" y="59"/>
                </a:lnTo>
                <a:lnTo>
                  <a:pt x="430" y="48"/>
                </a:lnTo>
                <a:lnTo>
                  <a:pt x="471" y="40"/>
                </a:lnTo>
                <a:lnTo>
                  <a:pt x="514" y="31"/>
                </a:lnTo>
                <a:lnTo>
                  <a:pt x="514" y="31"/>
                </a:lnTo>
                <a:lnTo>
                  <a:pt x="558" y="25"/>
                </a:lnTo>
                <a:lnTo>
                  <a:pt x="604" y="20"/>
                </a:lnTo>
                <a:lnTo>
                  <a:pt x="651" y="18"/>
                </a:lnTo>
                <a:lnTo>
                  <a:pt x="697" y="18"/>
                </a:lnTo>
                <a:lnTo>
                  <a:pt x="743" y="22"/>
                </a:lnTo>
                <a:lnTo>
                  <a:pt x="789" y="28"/>
                </a:lnTo>
                <a:lnTo>
                  <a:pt x="833" y="40"/>
                </a:lnTo>
                <a:lnTo>
                  <a:pt x="877" y="53"/>
                </a:lnTo>
                <a:lnTo>
                  <a:pt x="877" y="53"/>
                </a:lnTo>
                <a:lnTo>
                  <a:pt x="879" y="53"/>
                </a:lnTo>
                <a:lnTo>
                  <a:pt x="882" y="53"/>
                </a:lnTo>
                <a:lnTo>
                  <a:pt x="884" y="49"/>
                </a:lnTo>
                <a:lnTo>
                  <a:pt x="884" y="45"/>
                </a:lnTo>
                <a:lnTo>
                  <a:pt x="882" y="43"/>
                </a:lnTo>
                <a:lnTo>
                  <a:pt x="880" y="41"/>
                </a:lnTo>
                <a:lnTo>
                  <a:pt x="880" y="41"/>
                </a:lnTo>
                <a:lnTo>
                  <a:pt x="859" y="33"/>
                </a:lnTo>
                <a:lnTo>
                  <a:pt x="838" y="25"/>
                </a:lnTo>
                <a:lnTo>
                  <a:pt x="795" y="13"/>
                </a:lnTo>
                <a:lnTo>
                  <a:pt x="751" y="7"/>
                </a:lnTo>
                <a:lnTo>
                  <a:pt x="707" y="2"/>
                </a:lnTo>
                <a:lnTo>
                  <a:pt x="663" y="0"/>
                </a:lnTo>
                <a:lnTo>
                  <a:pt x="618" y="0"/>
                </a:lnTo>
                <a:lnTo>
                  <a:pt x="574" y="4"/>
                </a:lnTo>
                <a:lnTo>
                  <a:pt x="530" y="9"/>
                </a:lnTo>
                <a:lnTo>
                  <a:pt x="530" y="9"/>
                </a:lnTo>
                <a:lnTo>
                  <a:pt x="489" y="15"/>
                </a:lnTo>
                <a:lnTo>
                  <a:pt x="447" y="23"/>
                </a:lnTo>
                <a:lnTo>
                  <a:pt x="406" y="33"/>
                </a:lnTo>
                <a:lnTo>
                  <a:pt x="365" y="46"/>
                </a:lnTo>
                <a:lnTo>
                  <a:pt x="326" y="59"/>
                </a:lnTo>
                <a:lnTo>
                  <a:pt x="286" y="76"/>
                </a:lnTo>
                <a:lnTo>
                  <a:pt x="249" y="94"/>
                </a:lnTo>
                <a:lnTo>
                  <a:pt x="211" y="115"/>
                </a:lnTo>
                <a:lnTo>
                  <a:pt x="211" y="115"/>
                </a:lnTo>
                <a:lnTo>
                  <a:pt x="180" y="136"/>
                </a:lnTo>
                <a:lnTo>
                  <a:pt x="150" y="159"/>
                </a:lnTo>
                <a:lnTo>
                  <a:pt x="123" y="184"/>
                </a:lnTo>
                <a:lnTo>
                  <a:pt x="96" y="211"/>
                </a:lnTo>
                <a:lnTo>
                  <a:pt x="72" y="241"/>
                </a:lnTo>
                <a:lnTo>
                  <a:pt x="51" y="272"/>
                </a:lnTo>
                <a:lnTo>
                  <a:pt x="31" y="305"/>
                </a:lnTo>
                <a:lnTo>
                  <a:pt x="23" y="321"/>
                </a:lnTo>
                <a:lnTo>
                  <a:pt x="16" y="339"/>
                </a:lnTo>
                <a:lnTo>
                  <a:pt x="16" y="339"/>
                </a:lnTo>
                <a:lnTo>
                  <a:pt x="10" y="357"/>
                </a:lnTo>
                <a:lnTo>
                  <a:pt x="5" y="375"/>
                </a:lnTo>
                <a:lnTo>
                  <a:pt x="2" y="393"/>
                </a:lnTo>
                <a:lnTo>
                  <a:pt x="0" y="411"/>
                </a:lnTo>
                <a:lnTo>
                  <a:pt x="0" y="429"/>
                </a:lnTo>
                <a:lnTo>
                  <a:pt x="2" y="447"/>
                </a:lnTo>
                <a:lnTo>
                  <a:pt x="3" y="465"/>
                </a:lnTo>
                <a:lnTo>
                  <a:pt x="6" y="483"/>
                </a:lnTo>
                <a:lnTo>
                  <a:pt x="11" y="499"/>
                </a:lnTo>
                <a:lnTo>
                  <a:pt x="18" y="516"/>
                </a:lnTo>
                <a:lnTo>
                  <a:pt x="24" y="534"/>
                </a:lnTo>
                <a:lnTo>
                  <a:pt x="34" y="549"/>
                </a:lnTo>
                <a:lnTo>
                  <a:pt x="42" y="565"/>
                </a:lnTo>
                <a:lnTo>
                  <a:pt x="54" y="580"/>
                </a:lnTo>
                <a:lnTo>
                  <a:pt x="65" y="596"/>
                </a:lnTo>
                <a:lnTo>
                  <a:pt x="77" y="609"/>
                </a:lnTo>
                <a:lnTo>
                  <a:pt x="77" y="609"/>
                </a:lnTo>
                <a:lnTo>
                  <a:pt x="105" y="637"/>
                </a:lnTo>
                <a:lnTo>
                  <a:pt x="134" y="661"/>
                </a:lnTo>
                <a:lnTo>
                  <a:pt x="164" y="684"/>
                </a:lnTo>
                <a:lnTo>
                  <a:pt x="196" y="704"/>
                </a:lnTo>
                <a:lnTo>
                  <a:pt x="231" y="722"/>
                </a:lnTo>
                <a:lnTo>
                  <a:pt x="265" y="737"/>
                </a:lnTo>
                <a:lnTo>
                  <a:pt x="301" y="750"/>
                </a:lnTo>
                <a:lnTo>
                  <a:pt x="337" y="760"/>
                </a:lnTo>
                <a:lnTo>
                  <a:pt x="375" y="769"/>
                </a:lnTo>
                <a:lnTo>
                  <a:pt x="412" y="776"/>
                </a:lnTo>
                <a:lnTo>
                  <a:pt x="450" y="781"/>
                </a:lnTo>
                <a:lnTo>
                  <a:pt x="489" y="784"/>
                </a:lnTo>
                <a:lnTo>
                  <a:pt x="527" y="784"/>
                </a:lnTo>
                <a:lnTo>
                  <a:pt x="564" y="784"/>
                </a:lnTo>
                <a:lnTo>
                  <a:pt x="604" y="783"/>
                </a:lnTo>
                <a:lnTo>
                  <a:pt x="640" y="779"/>
                </a:lnTo>
                <a:lnTo>
                  <a:pt x="640" y="779"/>
                </a:lnTo>
                <a:lnTo>
                  <a:pt x="677" y="774"/>
                </a:lnTo>
                <a:lnTo>
                  <a:pt x="715" y="768"/>
                </a:lnTo>
                <a:lnTo>
                  <a:pt x="751" y="760"/>
                </a:lnTo>
                <a:lnTo>
                  <a:pt x="787" y="750"/>
                </a:lnTo>
                <a:lnTo>
                  <a:pt x="823" y="738"/>
                </a:lnTo>
                <a:lnTo>
                  <a:pt x="859" y="725"/>
                </a:lnTo>
                <a:lnTo>
                  <a:pt x="893" y="712"/>
                </a:lnTo>
                <a:lnTo>
                  <a:pt x="928" y="697"/>
                </a:lnTo>
                <a:lnTo>
                  <a:pt x="928" y="697"/>
                </a:lnTo>
                <a:lnTo>
                  <a:pt x="959" y="681"/>
                </a:lnTo>
                <a:lnTo>
                  <a:pt x="990" y="663"/>
                </a:lnTo>
                <a:lnTo>
                  <a:pt x="1018" y="643"/>
                </a:lnTo>
                <a:lnTo>
                  <a:pt x="1044" y="622"/>
                </a:lnTo>
                <a:lnTo>
                  <a:pt x="1068" y="598"/>
                </a:lnTo>
                <a:lnTo>
                  <a:pt x="1091" y="571"/>
                </a:lnTo>
                <a:lnTo>
                  <a:pt x="1113" y="544"/>
                </a:lnTo>
                <a:lnTo>
                  <a:pt x="1131" y="514"/>
                </a:lnTo>
                <a:lnTo>
                  <a:pt x="1131" y="514"/>
                </a:lnTo>
                <a:lnTo>
                  <a:pt x="1142" y="488"/>
                </a:lnTo>
                <a:lnTo>
                  <a:pt x="1154" y="460"/>
                </a:lnTo>
                <a:lnTo>
                  <a:pt x="1160" y="432"/>
                </a:lnTo>
                <a:lnTo>
                  <a:pt x="1165" y="405"/>
                </a:lnTo>
                <a:lnTo>
                  <a:pt x="1168" y="375"/>
                </a:lnTo>
                <a:lnTo>
                  <a:pt x="1168" y="347"/>
                </a:lnTo>
                <a:lnTo>
                  <a:pt x="1165" y="318"/>
                </a:lnTo>
                <a:lnTo>
                  <a:pt x="1158" y="290"/>
                </a:lnTo>
                <a:lnTo>
                  <a:pt x="1158" y="29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AE49F7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2F61A013-FB02-2206-BCFE-1C4229B3D62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016932" y="2571870"/>
            <a:ext cx="2" cy="333735"/>
          </a:xfrm>
          <a:prstGeom prst="straightConnector1">
            <a:avLst/>
          </a:prstGeom>
          <a:ln w="38100">
            <a:solidFill>
              <a:srgbClr val="E30D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4679757E-475C-C153-668B-87975C058279}"/>
              </a:ext>
            </a:extLst>
          </p:cNvPr>
          <p:cNvCxnSpPr>
            <a:cxnSpLocks/>
          </p:cNvCxnSpPr>
          <p:nvPr/>
        </p:nvCxnSpPr>
        <p:spPr>
          <a:xfrm flipH="1">
            <a:off x="875594" y="4444265"/>
            <a:ext cx="681213" cy="5549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16A3F613-F959-626B-7CEF-3A9BDBC7B7C0}"/>
              </a:ext>
            </a:extLst>
          </p:cNvPr>
          <p:cNvGrpSpPr/>
          <p:nvPr/>
        </p:nvGrpSpPr>
        <p:grpSpPr>
          <a:xfrm>
            <a:off x="4988771" y="2885721"/>
            <a:ext cx="535730" cy="539398"/>
            <a:chOff x="6873201" y="2414195"/>
            <a:chExt cx="535730" cy="539398"/>
          </a:xfrm>
        </p:grpSpPr>
        <p:sp>
          <p:nvSpPr>
            <p:cNvPr id="88" name="流程图: 接点 87">
              <a:extLst>
                <a:ext uri="{FF2B5EF4-FFF2-40B4-BE49-F238E27FC236}">
                  <a16:creationId xmlns:a16="http://schemas.microsoft.com/office/drawing/2014/main" id="{0BF755A1-3BDD-FA06-A4F7-7188B480FFA6}"/>
                </a:ext>
              </a:extLst>
            </p:cNvPr>
            <p:cNvSpPr/>
            <p:nvPr/>
          </p:nvSpPr>
          <p:spPr>
            <a:xfrm>
              <a:off x="6873203" y="2415376"/>
              <a:ext cx="535728" cy="53573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不完整圆 88">
              <a:extLst>
                <a:ext uri="{FF2B5EF4-FFF2-40B4-BE49-F238E27FC236}">
                  <a16:creationId xmlns:a16="http://schemas.microsoft.com/office/drawing/2014/main" id="{B4E83DE1-BD66-845E-B5C7-5B652CBA317F}"/>
                </a:ext>
              </a:extLst>
            </p:cNvPr>
            <p:cNvSpPr/>
            <p:nvPr/>
          </p:nvSpPr>
          <p:spPr>
            <a:xfrm>
              <a:off x="6873203" y="2414195"/>
              <a:ext cx="535728" cy="535730"/>
            </a:xfrm>
            <a:prstGeom prst="pie">
              <a:avLst>
                <a:gd name="adj1" fmla="val 0"/>
                <a:gd name="adj2" fmla="val 183167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不完整圆 89">
              <a:extLst>
                <a:ext uri="{FF2B5EF4-FFF2-40B4-BE49-F238E27FC236}">
                  <a16:creationId xmlns:a16="http://schemas.microsoft.com/office/drawing/2014/main" id="{B3289D4D-7B82-F4D0-318A-8C5133778B4F}"/>
                </a:ext>
              </a:extLst>
            </p:cNvPr>
            <p:cNvSpPr/>
            <p:nvPr/>
          </p:nvSpPr>
          <p:spPr>
            <a:xfrm rot="13418279">
              <a:off x="6873201" y="2417863"/>
              <a:ext cx="535728" cy="535730"/>
            </a:xfrm>
            <a:prstGeom prst="pie">
              <a:avLst>
                <a:gd name="adj1" fmla="val 2970757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9" name="连接符: 曲线 98">
            <a:extLst>
              <a:ext uri="{FF2B5EF4-FFF2-40B4-BE49-F238E27FC236}">
                <a16:creationId xmlns:a16="http://schemas.microsoft.com/office/drawing/2014/main" id="{EDFA1643-437C-D36E-351B-094E60EA02CB}"/>
              </a:ext>
            </a:extLst>
          </p:cNvPr>
          <p:cNvCxnSpPr>
            <a:cxnSpLocks/>
          </p:cNvCxnSpPr>
          <p:nvPr/>
        </p:nvCxnSpPr>
        <p:spPr>
          <a:xfrm flipV="1">
            <a:off x="3605579" y="3284836"/>
            <a:ext cx="1046301" cy="477959"/>
          </a:xfrm>
          <a:prstGeom prst="curvedConnector3">
            <a:avLst>
              <a:gd name="adj1" fmla="val 50000"/>
            </a:avLst>
          </a:prstGeom>
          <a:ln w="28575">
            <a:solidFill>
              <a:srgbClr val="AE49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27558249-4351-5D4B-D6A6-11E157A45747}"/>
              </a:ext>
            </a:extLst>
          </p:cNvPr>
          <p:cNvSpPr txBox="1"/>
          <p:nvPr/>
        </p:nvSpPr>
        <p:spPr>
          <a:xfrm>
            <a:off x="5635346" y="4301919"/>
            <a:ext cx="6222952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AU" altLang="zh-CN" sz="2000" b="1">
                <a:solidFill>
                  <a:schemeClr val="tx1"/>
                </a:solidFill>
              </a:rPr>
              <a:t>Constrained by spatial and temporal coverage</a:t>
            </a:r>
            <a:endParaRPr lang="en-US"/>
          </a:p>
          <a:p>
            <a:pPr marL="342900" indent="-342900">
              <a:buFont typeface="Arial"/>
              <a:buChar char="•"/>
              <a:defRPr/>
            </a:pPr>
            <a:endParaRPr lang="en-AU" altLang="zh-CN" sz="2000" b="1">
              <a:latin typeface="Arial"/>
              <a:ea typeface="黑体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AU" altLang="zh-CN" sz="2000" b="1">
                <a:latin typeface="Arial"/>
                <a:ea typeface="黑体"/>
                <a:cs typeface="Arial"/>
              </a:rPr>
              <a:t>Expensive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85F3E6A-155A-22D3-3686-0DC5DB4A190F}"/>
              </a:ext>
            </a:extLst>
          </p:cNvPr>
          <p:cNvSpPr txBox="1"/>
          <p:nvPr/>
        </p:nvSpPr>
        <p:spPr>
          <a:xfrm>
            <a:off x="4816585" y="3871773"/>
            <a:ext cx="162565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altLang="zh-CN" sz="2000" b="1" dirty="0">
                <a:solidFill>
                  <a:srgbClr val="FF0000"/>
                </a:solidFill>
                <a:latin typeface="Arial"/>
                <a:ea typeface="黑体"/>
              </a:rPr>
              <a:t>Limitations:</a:t>
            </a:r>
            <a:r>
              <a:rPr kumimoji="0" lang="en-AU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7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EBAE5-8F02-7CAD-5114-6EA6A9FFE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97A94-A341-8D11-8116-FEAABD70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315003"/>
            <a:ext cx="9302824" cy="1031273"/>
          </a:xfrm>
        </p:spPr>
        <p:txBody>
          <a:bodyPr>
            <a:normAutofit/>
          </a:bodyPr>
          <a:lstStyle/>
          <a:p>
            <a:r>
              <a:rPr lang="en-US" b="1"/>
              <a:t>Current Research Methods</a:t>
            </a:r>
            <a:endParaRPr lang="en-AU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4CFE25E-15FD-A00A-D398-76AFE80603A0}"/>
              </a:ext>
            </a:extLst>
          </p:cNvPr>
          <p:cNvSpPr/>
          <p:nvPr/>
        </p:nvSpPr>
        <p:spPr>
          <a:xfrm>
            <a:off x="0" y="1242822"/>
            <a:ext cx="12192000" cy="4334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Modelling</a:t>
            </a:r>
            <a:endParaRPr lang="en-AU" altLang="zh-CN" b="1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ADFD360-2B0A-04C7-9E3D-FAD1ABC225E2}"/>
              </a:ext>
            </a:extLst>
          </p:cNvPr>
          <p:cNvSpPr/>
          <p:nvPr/>
        </p:nvSpPr>
        <p:spPr>
          <a:xfrm>
            <a:off x="116918" y="5156832"/>
            <a:ext cx="3585635" cy="6287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Mass fractions of chemical species in each single particle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139760-36FD-213C-9361-644AA5F6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1F7A428-6BED-39CF-F205-218057D7605B}"/>
              </a:ext>
            </a:extLst>
          </p:cNvPr>
          <p:cNvSpPr/>
          <p:nvPr/>
        </p:nvSpPr>
        <p:spPr>
          <a:xfrm>
            <a:off x="136603" y="2248860"/>
            <a:ext cx="3585635" cy="409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Aerosol mixing state calculation</a:t>
            </a:r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667DE60-E4BA-78CE-B1B9-C37BB79FDA69}"/>
              </a:ext>
            </a:extLst>
          </p:cNvPr>
          <p:cNvGrpSpPr/>
          <p:nvPr/>
        </p:nvGrpSpPr>
        <p:grpSpPr>
          <a:xfrm>
            <a:off x="678322" y="3021359"/>
            <a:ext cx="2502195" cy="1502735"/>
            <a:chOff x="7949348" y="4786323"/>
            <a:chExt cx="2502195" cy="150273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A98DAE-19D2-0B63-29DE-FE5259EBD723}"/>
                </a:ext>
              </a:extLst>
            </p:cNvPr>
            <p:cNvSpPr/>
            <p:nvPr/>
          </p:nvSpPr>
          <p:spPr>
            <a:xfrm>
              <a:off x="7949348" y="4786323"/>
              <a:ext cx="2502195" cy="15027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接点 6">
              <a:extLst>
                <a:ext uri="{FF2B5EF4-FFF2-40B4-BE49-F238E27FC236}">
                  <a16:creationId xmlns:a16="http://schemas.microsoft.com/office/drawing/2014/main" id="{55408631-845E-FD9F-98C7-CA6BC5532291}"/>
                </a:ext>
              </a:extLst>
            </p:cNvPr>
            <p:cNvSpPr/>
            <p:nvPr/>
          </p:nvSpPr>
          <p:spPr>
            <a:xfrm>
              <a:off x="9644654" y="5591704"/>
              <a:ext cx="567070" cy="56707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不完整圆 7">
              <a:extLst>
                <a:ext uri="{FF2B5EF4-FFF2-40B4-BE49-F238E27FC236}">
                  <a16:creationId xmlns:a16="http://schemas.microsoft.com/office/drawing/2014/main" id="{44528931-2D82-8ECE-D718-F1F55DE44E58}"/>
                </a:ext>
              </a:extLst>
            </p:cNvPr>
            <p:cNvSpPr/>
            <p:nvPr/>
          </p:nvSpPr>
          <p:spPr>
            <a:xfrm>
              <a:off x="9644654" y="5590454"/>
              <a:ext cx="567070" cy="567070"/>
            </a:xfrm>
            <a:prstGeom prst="pie">
              <a:avLst>
                <a:gd name="adj1" fmla="val 0"/>
                <a:gd name="adj2" fmla="val 524174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不完整圆 8">
              <a:extLst>
                <a:ext uri="{FF2B5EF4-FFF2-40B4-BE49-F238E27FC236}">
                  <a16:creationId xmlns:a16="http://schemas.microsoft.com/office/drawing/2014/main" id="{53C3B204-831C-2615-A29E-6009ED38982B}"/>
                </a:ext>
              </a:extLst>
            </p:cNvPr>
            <p:cNvSpPr/>
            <p:nvPr/>
          </p:nvSpPr>
          <p:spPr>
            <a:xfrm rot="13418279">
              <a:off x="9644652" y="5594337"/>
              <a:ext cx="567070" cy="567070"/>
            </a:xfrm>
            <a:prstGeom prst="pie">
              <a:avLst>
                <a:gd name="adj1" fmla="val 20294405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流程图: 接点 9">
              <a:extLst>
                <a:ext uri="{FF2B5EF4-FFF2-40B4-BE49-F238E27FC236}">
                  <a16:creationId xmlns:a16="http://schemas.microsoft.com/office/drawing/2014/main" id="{80809BFF-C54C-D903-2A13-EFCA261DA838}"/>
                </a:ext>
              </a:extLst>
            </p:cNvPr>
            <p:cNvSpPr/>
            <p:nvPr/>
          </p:nvSpPr>
          <p:spPr>
            <a:xfrm>
              <a:off x="8232878" y="4945852"/>
              <a:ext cx="425308" cy="42531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不完整圆 11">
              <a:extLst>
                <a:ext uri="{FF2B5EF4-FFF2-40B4-BE49-F238E27FC236}">
                  <a16:creationId xmlns:a16="http://schemas.microsoft.com/office/drawing/2014/main" id="{25E08BC6-8607-1F04-DF19-45819C79B908}"/>
                </a:ext>
              </a:extLst>
            </p:cNvPr>
            <p:cNvSpPr/>
            <p:nvPr/>
          </p:nvSpPr>
          <p:spPr>
            <a:xfrm>
              <a:off x="8232878" y="4944914"/>
              <a:ext cx="425308" cy="425310"/>
            </a:xfrm>
            <a:prstGeom prst="pie">
              <a:avLst>
                <a:gd name="adj1" fmla="val 0"/>
                <a:gd name="adj2" fmla="val 1327619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不完整圆 12">
              <a:extLst>
                <a:ext uri="{FF2B5EF4-FFF2-40B4-BE49-F238E27FC236}">
                  <a16:creationId xmlns:a16="http://schemas.microsoft.com/office/drawing/2014/main" id="{EBD3C360-D93C-AEFB-6246-279AA846BBF3}"/>
                </a:ext>
              </a:extLst>
            </p:cNvPr>
            <p:cNvSpPr/>
            <p:nvPr/>
          </p:nvSpPr>
          <p:spPr>
            <a:xfrm rot="13418279">
              <a:off x="8232876" y="4947826"/>
              <a:ext cx="425308" cy="425310"/>
            </a:xfrm>
            <a:prstGeom prst="pie">
              <a:avLst>
                <a:gd name="adj1" fmla="val 3739227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686F8769-FB54-1633-3551-ADF8F1BEA37C}"/>
                </a:ext>
              </a:extLst>
            </p:cNvPr>
            <p:cNvSpPr/>
            <p:nvPr/>
          </p:nvSpPr>
          <p:spPr>
            <a:xfrm>
              <a:off x="9010994" y="5016028"/>
              <a:ext cx="282391" cy="282392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不完整圆 15">
              <a:extLst>
                <a:ext uri="{FF2B5EF4-FFF2-40B4-BE49-F238E27FC236}">
                  <a16:creationId xmlns:a16="http://schemas.microsoft.com/office/drawing/2014/main" id="{CC827CFD-B58F-92F4-6A37-C2958052E876}"/>
                </a:ext>
              </a:extLst>
            </p:cNvPr>
            <p:cNvSpPr/>
            <p:nvPr/>
          </p:nvSpPr>
          <p:spPr>
            <a:xfrm>
              <a:off x="9010994" y="5015406"/>
              <a:ext cx="282391" cy="282392"/>
            </a:xfrm>
            <a:prstGeom prst="pie">
              <a:avLst>
                <a:gd name="adj1" fmla="val 0"/>
                <a:gd name="adj2" fmla="val 30223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不完整圆 19">
              <a:extLst>
                <a:ext uri="{FF2B5EF4-FFF2-40B4-BE49-F238E27FC236}">
                  <a16:creationId xmlns:a16="http://schemas.microsoft.com/office/drawing/2014/main" id="{D9C30810-10DB-5DFA-D353-1CFC5DE9C141}"/>
                </a:ext>
              </a:extLst>
            </p:cNvPr>
            <p:cNvSpPr/>
            <p:nvPr/>
          </p:nvSpPr>
          <p:spPr>
            <a:xfrm rot="13418279">
              <a:off x="9010993" y="5017340"/>
              <a:ext cx="282391" cy="282392"/>
            </a:xfrm>
            <a:prstGeom prst="pie">
              <a:avLst>
                <a:gd name="adj1" fmla="val 17855657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流程图: 接点 20">
              <a:extLst>
                <a:ext uri="{FF2B5EF4-FFF2-40B4-BE49-F238E27FC236}">
                  <a16:creationId xmlns:a16="http://schemas.microsoft.com/office/drawing/2014/main" id="{968EB09F-C6E1-679F-02D1-8DF9514D2A41}"/>
                </a:ext>
              </a:extLst>
            </p:cNvPr>
            <p:cNvSpPr/>
            <p:nvPr/>
          </p:nvSpPr>
          <p:spPr>
            <a:xfrm>
              <a:off x="9660326" y="4888084"/>
              <a:ext cx="535728" cy="53573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不完整圆 21">
              <a:extLst>
                <a:ext uri="{FF2B5EF4-FFF2-40B4-BE49-F238E27FC236}">
                  <a16:creationId xmlns:a16="http://schemas.microsoft.com/office/drawing/2014/main" id="{138B0DE7-3E4F-EFA1-B496-03D95C8D6EDF}"/>
                </a:ext>
              </a:extLst>
            </p:cNvPr>
            <p:cNvSpPr/>
            <p:nvPr/>
          </p:nvSpPr>
          <p:spPr>
            <a:xfrm>
              <a:off x="9660326" y="4886903"/>
              <a:ext cx="535728" cy="535730"/>
            </a:xfrm>
            <a:prstGeom prst="pie">
              <a:avLst>
                <a:gd name="adj1" fmla="val 0"/>
                <a:gd name="adj2" fmla="val 183167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9848FEF1-E065-70E1-5C52-B8B7D0B4C196}"/>
                </a:ext>
              </a:extLst>
            </p:cNvPr>
            <p:cNvSpPr/>
            <p:nvPr/>
          </p:nvSpPr>
          <p:spPr>
            <a:xfrm rot="13418279">
              <a:off x="9660324" y="4890571"/>
              <a:ext cx="535728" cy="535730"/>
            </a:xfrm>
            <a:prstGeom prst="pie">
              <a:avLst>
                <a:gd name="adj1" fmla="val 2970757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6C4D1DCC-D549-4BE5-474C-2D7D62F1D38F}"/>
                </a:ext>
              </a:extLst>
            </p:cNvPr>
            <p:cNvSpPr/>
            <p:nvPr/>
          </p:nvSpPr>
          <p:spPr>
            <a:xfrm>
              <a:off x="8206674" y="5639408"/>
              <a:ext cx="477714" cy="477713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不完整圆 24">
              <a:extLst>
                <a:ext uri="{FF2B5EF4-FFF2-40B4-BE49-F238E27FC236}">
                  <a16:creationId xmlns:a16="http://schemas.microsoft.com/office/drawing/2014/main" id="{D08232D8-6DCD-23A7-6B56-4B15492671F3}"/>
                </a:ext>
              </a:extLst>
            </p:cNvPr>
            <p:cNvSpPr/>
            <p:nvPr/>
          </p:nvSpPr>
          <p:spPr>
            <a:xfrm>
              <a:off x="8206674" y="5638355"/>
              <a:ext cx="477714" cy="477713"/>
            </a:xfrm>
            <a:prstGeom prst="pie">
              <a:avLst>
                <a:gd name="adj1" fmla="val 0"/>
                <a:gd name="adj2" fmla="val 422848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不完整圆 25">
              <a:extLst>
                <a:ext uri="{FF2B5EF4-FFF2-40B4-BE49-F238E27FC236}">
                  <a16:creationId xmlns:a16="http://schemas.microsoft.com/office/drawing/2014/main" id="{82CC35DF-16E3-8CD8-2E70-B90F6E848278}"/>
                </a:ext>
              </a:extLst>
            </p:cNvPr>
            <p:cNvSpPr/>
            <p:nvPr/>
          </p:nvSpPr>
          <p:spPr>
            <a:xfrm rot="13418279">
              <a:off x="8206672" y="5641626"/>
              <a:ext cx="477714" cy="477713"/>
            </a:xfrm>
            <a:prstGeom prst="pie">
              <a:avLst>
                <a:gd name="adj1" fmla="val 2518414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流程图: 接点 26">
              <a:extLst>
                <a:ext uri="{FF2B5EF4-FFF2-40B4-BE49-F238E27FC236}">
                  <a16:creationId xmlns:a16="http://schemas.microsoft.com/office/drawing/2014/main" id="{FC2378E3-2F2A-1A0C-07C8-56B2300C9747}"/>
                </a:ext>
              </a:extLst>
            </p:cNvPr>
            <p:cNvSpPr/>
            <p:nvPr/>
          </p:nvSpPr>
          <p:spPr>
            <a:xfrm>
              <a:off x="8965244" y="5689811"/>
              <a:ext cx="373889" cy="373888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不完整圆 27">
              <a:extLst>
                <a:ext uri="{FF2B5EF4-FFF2-40B4-BE49-F238E27FC236}">
                  <a16:creationId xmlns:a16="http://schemas.microsoft.com/office/drawing/2014/main" id="{D464E07A-D1F1-7DA3-2FCC-BE887E1413E9}"/>
                </a:ext>
              </a:extLst>
            </p:cNvPr>
            <p:cNvSpPr/>
            <p:nvPr/>
          </p:nvSpPr>
          <p:spPr>
            <a:xfrm>
              <a:off x="8965244" y="5688987"/>
              <a:ext cx="373889" cy="373888"/>
            </a:xfrm>
            <a:prstGeom prst="pie">
              <a:avLst>
                <a:gd name="adj1" fmla="val 0"/>
                <a:gd name="adj2" fmla="val 1699953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不完整圆 28">
              <a:extLst>
                <a:ext uri="{FF2B5EF4-FFF2-40B4-BE49-F238E27FC236}">
                  <a16:creationId xmlns:a16="http://schemas.microsoft.com/office/drawing/2014/main" id="{D7DDC3CD-91C6-29FD-BC04-8B0481F25816}"/>
                </a:ext>
              </a:extLst>
            </p:cNvPr>
            <p:cNvSpPr/>
            <p:nvPr/>
          </p:nvSpPr>
          <p:spPr>
            <a:xfrm rot="13418279">
              <a:off x="8965243" y="5691547"/>
              <a:ext cx="373889" cy="373888"/>
            </a:xfrm>
            <a:prstGeom prst="pie">
              <a:avLst>
                <a:gd name="adj1" fmla="val 6200405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Freeform 168">
            <a:extLst>
              <a:ext uri="{FF2B5EF4-FFF2-40B4-BE49-F238E27FC236}">
                <a16:creationId xmlns:a16="http://schemas.microsoft.com/office/drawing/2014/main" id="{ABFEF9D8-244F-217F-1773-27029C54E3C5}"/>
              </a:ext>
            </a:extLst>
          </p:cNvPr>
          <p:cNvSpPr/>
          <p:nvPr/>
        </p:nvSpPr>
        <p:spPr bwMode="auto">
          <a:xfrm>
            <a:off x="2266928" y="3021359"/>
            <a:ext cx="801732" cy="750824"/>
          </a:xfrm>
          <a:custGeom>
            <a:avLst/>
            <a:gdLst/>
            <a:ahLst/>
            <a:cxnLst>
              <a:cxn ang="0">
                <a:pos x="1149" y="257"/>
              </a:cxn>
              <a:cxn ang="0">
                <a:pos x="1077" y="149"/>
              </a:cxn>
              <a:cxn ang="0">
                <a:pos x="1000" y="90"/>
              </a:cxn>
              <a:cxn ang="0">
                <a:pos x="992" y="95"/>
              </a:cxn>
              <a:cxn ang="0">
                <a:pos x="1050" y="146"/>
              </a:cxn>
              <a:cxn ang="0">
                <a:pos x="1118" y="233"/>
              </a:cxn>
              <a:cxn ang="0">
                <a:pos x="1144" y="300"/>
              </a:cxn>
              <a:cxn ang="0">
                <a:pos x="1150" y="354"/>
              </a:cxn>
              <a:cxn ang="0">
                <a:pos x="1140" y="437"/>
              </a:cxn>
              <a:cxn ang="0">
                <a:pos x="1082" y="555"/>
              </a:cxn>
              <a:cxn ang="0">
                <a:pos x="1032" y="607"/>
              </a:cxn>
              <a:cxn ang="0">
                <a:pos x="903" y="688"/>
              </a:cxn>
              <a:cxn ang="0">
                <a:pos x="797" y="725"/>
              </a:cxn>
              <a:cxn ang="0">
                <a:pos x="641" y="758"/>
              </a:cxn>
              <a:cxn ang="0">
                <a:pos x="484" y="763"/>
              </a:cxn>
              <a:cxn ang="0">
                <a:pos x="368" y="747"/>
              </a:cxn>
              <a:cxn ang="0">
                <a:pos x="221" y="693"/>
              </a:cxn>
              <a:cxn ang="0">
                <a:pos x="121" y="624"/>
              </a:cxn>
              <a:cxn ang="0">
                <a:pos x="65" y="562"/>
              </a:cxn>
              <a:cxn ang="0">
                <a:pos x="29" y="490"/>
              </a:cxn>
              <a:cxn ang="0">
                <a:pos x="21" y="408"/>
              </a:cxn>
              <a:cxn ang="0">
                <a:pos x="33" y="351"/>
              </a:cxn>
              <a:cxn ang="0">
                <a:pos x="69" y="279"/>
              </a:cxn>
              <a:cxn ang="0">
                <a:pos x="165" y="174"/>
              </a:cxn>
              <a:cxn ang="0">
                <a:pos x="268" y="107"/>
              </a:cxn>
              <a:cxn ang="0">
                <a:pos x="430" y="48"/>
              </a:cxn>
              <a:cxn ang="0">
                <a:pos x="558" y="25"/>
              </a:cxn>
              <a:cxn ang="0">
                <a:pos x="743" y="22"/>
              </a:cxn>
              <a:cxn ang="0">
                <a:pos x="877" y="53"/>
              </a:cxn>
              <a:cxn ang="0">
                <a:pos x="884" y="45"/>
              </a:cxn>
              <a:cxn ang="0">
                <a:pos x="859" y="33"/>
              </a:cxn>
              <a:cxn ang="0">
                <a:pos x="707" y="2"/>
              </a:cxn>
              <a:cxn ang="0">
                <a:pos x="530" y="9"/>
              </a:cxn>
              <a:cxn ang="0">
                <a:pos x="406" y="33"/>
              </a:cxn>
              <a:cxn ang="0">
                <a:pos x="249" y="94"/>
              </a:cxn>
              <a:cxn ang="0">
                <a:pos x="150" y="159"/>
              </a:cxn>
              <a:cxn ang="0">
                <a:pos x="51" y="272"/>
              </a:cxn>
              <a:cxn ang="0">
                <a:pos x="16" y="339"/>
              </a:cxn>
              <a:cxn ang="0">
                <a:pos x="0" y="411"/>
              </a:cxn>
              <a:cxn ang="0">
                <a:pos x="6" y="483"/>
              </a:cxn>
              <a:cxn ang="0">
                <a:pos x="34" y="549"/>
              </a:cxn>
              <a:cxn ang="0">
                <a:pos x="77" y="609"/>
              </a:cxn>
              <a:cxn ang="0">
                <a:pos x="164" y="684"/>
              </a:cxn>
              <a:cxn ang="0">
                <a:pos x="301" y="750"/>
              </a:cxn>
              <a:cxn ang="0">
                <a:pos x="450" y="781"/>
              </a:cxn>
              <a:cxn ang="0">
                <a:pos x="604" y="783"/>
              </a:cxn>
              <a:cxn ang="0">
                <a:pos x="715" y="768"/>
              </a:cxn>
              <a:cxn ang="0">
                <a:pos x="859" y="725"/>
              </a:cxn>
              <a:cxn ang="0">
                <a:pos x="959" y="681"/>
              </a:cxn>
              <a:cxn ang="0">
                <a:pos x="1068" y="598"/>
              </a:cxn>
              <a:cxn ang="0">
                <a:pos x="1131" y="514"/>
              </a:cxn>
              <a:cxn ang="0">
                <a:pos x="1165" y="405"/>
              </a:cxn>
              <a:cxn ang="0">
                <a:pos x="1158" y="290"/>
              </a:cxn>
            </a:cxnLst>
            <a:rect l="0" t="0" r="r" b="b"/>
            <a:pathLst>
              <a:path w="1168" h="784">
                <a:moveTo>
                  <a:pt x="1158" y="290"/>
                </a:moveTo>
                <a:lnTo>
                  <a:pt x="1158" y="290"/>
                </a:lnTo>
                <a:lnTo>
                  <a:pt x="1155" y="274"/>
                </a:lnTo>
                <a:lnTo>
                  <a:pt x="1149" y="257"/>
                </a:lnTo>
                <a:lnTo>
                  <a:pt x="1136" y="228"/>
                </a:lnTo>
                <a:lnTo>
                  <a:pt x="1119" y="200"/>
                </a:lnTo>
                <a:lnTo>
                  <a:pt x="1100" y="174"/>
                </a:lnTo>
                <a:lnTo>
                  <a:pt x="1077" y="149"/>
                </a:lnTo>
                <a:lnTo>
                  <a:pt x="1054" y="128"/>
                </a:lnTo>
                <a:lnTo>
                  <a:pt x="1028" y="107"/>
                </a:lnTo>
                <a:lnTo>
                  <a:pt x="1000" y="90"/>
                </a:lnTo>
                <a:lnTo>
                  <a:pt x="1000" y="90"/>
                </a:lnTo>
                <a:lnTo>
                  <a:pt x="996" y="89"/>
                </a:lnTo>
                <a:lnTo>
                  <a:pt x="995" y="89"/>
                </a:lnTo>
                <a:lnTo>
                  <a:pt x="993" y="92"/>
                </a:lnTo>
                <a:lnTo>
                  <a:pt x="992" y="95"/>
                </a:lnTo>
                <a:lnTo>
                  <a:pt x="995" y="99"/>
                </a:lnTo>
                <a:lnTo>
                  <a:pt x="995" y="99"/>
                </a:lnTo>
                <a:lnTo>
                  <a:pt x="1024" y="121"/>
                </a:lnTo>
                <a:lnTo>
                  <a:pt x="1050" y="146"/>
                </a:lnTo>
                <a:lnTo>
                  <a:pt x="1077" y="172"/>
                </a:lnTo>
                <a:lnTo>
                  <a:pt x="1098" y="202"/>
                </a:lnTo>
                <a:lnTo>
                  <a:pt x="1108" y="216"/>
                </a:lnTo>
                <a:lnTo>
                  <a:pt x="1118" y="233"/>
                </a:lnTo>
                <a:lnTo>
                  <a:pt x="1126" y="249"/>
                </a:lnTo>
                <a:lnTo>
                  <a:pt x="1132" y="265"/>
                </a:lnTo>
                <a:lnTo>
                  <a:pt x="1139" y="282"/>
                </a:lnTo>
                <a:lnTo>
                  <a:pt x="1144" y="300"/>
                </a:lnTo>
                <a:lnTo>
                  <a:pt x="1147" y="318"/>
                </a:lnTo>
                <a:lnTo>
                  <a:pt x="1150" y="337"/>
                </a:lnTo>
                <a:lnTo>
                  <a:pt x="1150" y="337"/>
                </a:lnTo>
                <a:lnTo>
                  <a:pt x="1150" y="354"/>
                </a:lnTo>
                <a:lnTo>
                  <a:pt x="1150" y="370"/>
                </a:lnTo>
                <a:lnTo>
                  <a:pt x="1150" y="388"/>
                </a:lnTo>
                <a:lnTo>
                  <a:pt x="1149" y="405"/>
                </a:lnTo>
                <a:lnTo>
                  <a:pt x="1140" y="437"/>
                </a:lnTo>
                <a:lnTo>
                  <a:pt x="1131" y="468"/>
                </a:lnTo>
                <a:lnTo>
                  <a:pt x="1118" y="499"/>
                </a:lnTo>
                <a:lnTo>
                  <a:pt x="1101" y="529"/>
                </a:lnTo>
                <a:lnTo>
                  <a:pt x="1082" y="555"/>
                </a:lnTo>
                <a:lnTo>
                  <a:pt x="1060" y="581"/>
                </a:lnTo>
                <a:lnTo>
                  <a:pt x="1060" y="581"/>
                </a:lnTo>
                <a:lnTo>
                  <a:pt x="1047" y="594"/>
                </a:lnTo>
                <a:lnTo>
                  <a:pt x="1032" y="607"/>
                </a:lnTo>
                <a:lnTo>
                  <a:pt x="1003" y="632"/>
                </a:lnTo>
                <a:lnTo>
                  <a:pt x="972" y="652"/>
                </a:lnTo>
                <a:lnTo>
                  <a:pt x="938" y="671"/>
                </a:lnTo>
                <a:lnTo>
                  <a:pt x="903" y="688"/>
                </a:lnTo>
                <a:lnTo>
                  <a:pt x="869" y="701"/>
                </a:lnTo>
                <a:lnTo>
                  <a:pt x="833" y="714"/>
                </a:lnTo>
                <a:lnTo>
                  <a:pt x="797" y="725"/>
                </a:lnTo>
                <a:lnTo>
                  <a:pt x="797" y="725"/>
                </a:lnTo>
                <a:lnTo>
                  <a:pt x="758" y="737"/>
                </a:lnTo>
                <a:lnTo>
                  <a:pt x="720" y="745"/>
                </a:lnTo>
                <a:lnTo>
                  <a:pt x="681" y="753"/>
                </a:lnTo>
                <a:lnTo>
                  <a:pt x="641" y="758"/>
                </a:lnTo>
                <a:lnTo>
                  <a:pt x="602" y="761"/>
                </a:lnTo>
                <a:lnTo>
                  <a:pt x="563" y="765"/>
                </a:lnTo>
                <a:lnTo>
                  <a:pt x="524" y="765"/>
                </a:lnTo>
                <a:lnTo>
                  <a:pt x="484" y="763"/>
                </a:lnTo>
                <a:lnTo>
                  <a:pt x="484" y="763"/>
                </a:lnTo>
                <a:lnTo>
                  <a:pt x="445" y="760"/>
                </a:lnTo>
                <a:lnTo>
                  <a:pt x="406" y="755"/>
                </a:lnTo>
                <a:lnTo>
                  <a:pt x="368" y="747"/>
                </a:lnTo>
                <a:lnTo>
                  <a:pt x="330" y="737"/>
                </a:lnTo>
                <a:lnTo>
                  <a:pt x="293" y="724"/>
                </a:lnTo>
                <a:lnTo>
                  <a:pt x="257" y="709"/>
                </a:lnTo>
                <a:lnTo>
                  <a:pt x="221" y="693"/>
                </a:lnTo>
                <a:lnTo>
                  <a:pt x="186" y="673"/>
                </a:lnTo>
                <a:lnTo>
                  <a:pt x="186" y="673"/>
                </a:lnTo>
                <a:lnTo>
                  <a:pt x="154" y="650"/>
                </a:lnTo>
                <a:lnTo>
                  <a:pt x="121" y="624"/>
                </a:lnTo>
                <a:lnTo>
                  <a:pt x="106" y="609"/>
                </a:lnTo>
                <a:lnTo>
                  <a:pt x="92" y="594"/>
                </a:lnTo>
                <a:lnTo>
                  <a:pt x="78" y="578"/>
                </a:lnTo>
                <a:lnTo>
                  <a:pt x="65" y="562"/>
                </a:lnTo>
                <a:lnTo>
                  <a:pt x="56" y="545"/>
                </a:lnTo>
                <a:lnTo>
                  <a:pt x="46" y="527"/>
                </a:lnTo>
                <a:lnTo>
                  <a:pt x="38" y="509"/>
                </a:lnTo>
                <a:lnTo>
                  <a:pt x="29" y="490"/>
                </a:lnTo>
                <a:lnTo>
                  <a:pt x="24" y="470"/>
                </a:lnTo>
                <a:lnTo>
                  <a:pt x="21" y="450"/>
                </a:lnTo>
                <a:lnTo>
                  <a:pt x="21" y="429"/>
                </a:lnTo>
                <a:lnTo>
                  <a:pt x="21" y="408"/>
                </a:lnTo>
                <a:lnTo>
                  <a:pt x="21" y="408"/>
                </a:lnTo>
                <a:lnTo>
                  <a:pt x="23" y="388"/>
                </a:lnTo>
                <a:lnTo>
                  <a:pt x="28" y="369"/>
                </a:lnTo>
                <a:lnTo>
                  <a:pt x="33" y="351"/>
                </a:lnTo>
                <a:lnTo>
                  <a:pt x="41" y="331"/>
                </a:lnTo>
                <a:lnTo>
                  <a:pt x="49" y="313"/>
                </a:lnTo>
                <a:lnTo>
                  <a:pt x="57" y="295"/>
                </a:lnTo>
                <a:lnTo>
                  <a:pt x="69" y="279"/>
                </a:lnTo>
                <a:lnTo>
                  <a:pt x="80" y="262"/>
                </a:lnTo>
                <a:lnTo>
                  <a:pt x="106" y="229"/>
                </a:lnTo>
                <a:lnTo>
                  <a:pt x="134" y="202"/>
                </a:lnTo>
                <a:lnTo>
                  <a:pt x="165" y="174"/>
                </a:lnTo>
                <a:lnTo>
                  <a:pt x="195" y="151"/>
                </a:lnTo>
                <a:lnTo>
                  <a:pt x="195" y="151"/>
                </a:lnTo>
                <a:lnTo>
                  <a:pt x="231" y="126"/>
                </a:lnTo>
                <a:lnTo>
                  <a:pt x="268" y="107"/>
                </a:lnTo>
                <a:lnTo>
                  <a:pt x="308" y="89"/>
                </a:lnTo>
                <a:lnTo>
                  <a:pt x="347" y="72"/>
                </a:lnTo>
                <a:lnTo>
                  <a:pt x="388" y="59"/>
                </a:lnTo>
                <a:lnTo>
                  <a:pt x="430" y="48"/>
                </a:lnTo>
                <a:lnTo>
                  <a:pt x="471" y="40"/>
                </a:lnTo>
                <a:lnTo>
                  <a:pt x="514" y="31"/>
                </a:lnTo>
                <a:lnTo>
                  <a:pt x="514" y="31"/>
                </a:lnTo>
                <a:lnTo>
                  <a:pt x="558" y="25"/>
                </a:lnTo>
                <a:lnTo>
                  <a:pt x="604" y="20"/>
                </a:lnTo>
                <a:lnTo>
                  <a:pt x="651" y="18"/>
                </a:lnTo>
                <a:lnTo>
                  <a:pt x="697" y="18"/>
                </a:lnTo>
                <a:lnTo>
                  <a:pt x="743" y="22"/>
                </a:lnTo>
                <a:lnTo>
                  <a:pt x="789" y="28"/>
                </a:lnTo>
                <a:lnTo>
                  <a:pt x="833" y="40"/>
                </a:lnTo>
                <a:lnTo>
                  <a:pt x="877" y="53"/>
                </a:lnTo>
                <a:lnTo>
                  <a:pt x="877" y="53"/>
                </a:lnTo>
                <a:lnTo>
                  <a:pt x="879" y="53"/>
                </a:lnTo>
                <a:lnTo>
                  <a:pt x="882" y="53"/>
                </a:lnTo>
                <a:lnTo>
                  <a:pt x="884" y="49"/>
                </a:lnTo>
                <a:lnTo>
                  <a:pt x="884" y="45"/>
                </a:lnTo>
                <a:lnTo>
                  <a:pt x="882" y="43"/>
                </a:lnTo>
                <a:lnTo>
                  <a:pt x="880" y="41"/>
                </a:lnTo>
                <a:lnTo>
                  <a:pt x="880" y="41"/>
                </a:lnTo>
                <a:lnTo>
                  <a:pt x="859" y="33"/>
                </a:lnTo>
                <a:lnTo>
                  <a:pt x="838" y="25"/>
                </a:lnTo>
                <a:lnTo>
                  <a:pt x="795" y="13"/>
                </a:lnTo>
                <a:lnTo>
                  <a:pt x="751" y="7"/>
                </a:lnTo>
                <a:lnTo>
                  <a:pt x="707" y="2"/>
                </a:lnTo>
                <a:lnTo>
                  <a:pt x="663" y="0"/>
                </a:lnTo>
                <a:lnTo>
                  <a:pt x="618" y="0"/>
                </a:lnTo>
                <a:lnTo>
                  <a:pt x="574" y="4"/>
                </a:lnTo>
                <a:lnTo>
                  <a:pt x="530" y="9"/>
                </a:lnTo>
                <a:lnTo>
                  <a:pt x="530" y="9"/>
                </a:lnTo>
                <a:lnTo>
                  <a:pt x="489" y="15"/>
                </a:lnTo>
                <a:lnTo>
                  <a:pt x="447" y="23"/>
                </a:lnTo>
                <a:lnTo>
                  <a:pt x="406" y="33"/>
                </a:lnTo>
                <a:lnTo>
                  <a:pt x="365" y="46"/>
                </a:lnTo>
                <a:lnTo>
                  <a:pt x="326" y="59"/>
                </a:lnTo>
                <a:lnTo>
                  <a:pt x="286" y="76"/>
                </a:lnTo>
                <a:lnTo>
                  <a:pt x="249" y="94"/>
                </a:lnTo>
                <a:lnTo>
                  <a:pt x="211" y="115"/>
                </a:lnTo>
                <a:lnTo>
                  <a:pt x="211" y="115"/>
                </a:lnTo>
                <a:lnTo>
                  <a:pt x="180" y="136"/>
                </a:lnTo>
                <a:lnTo>
                  <a:pt x="150" y="159"/>
                </a:lnTo>
                <a:lnTo>
                  <a:pt x="123" y="184"/>
                </a:lnTo>
                <a:lnTo>
                  <a:pt x="96" y="211"/>
                </a:lnTo>
                <a:lnTo>
                  <a:pt x="72" y="241"/>
                </a:lnTo>
                <a:lnTo>
                  <a:pt x="51" y="272"/>
                </a:lnTo>
                <a:lnTo>
                  <a:pt x="31" y="305"/>
                </a:lnTo>
                <a:lnTo>
                  <a:pt x="23" y="321"/>
                </a:lnTo>
                <a:lnTo>
                  <a:pt x="16" y="339"/>
                </a:lnTo>
                <a:lnTo>
                  <a:pt x="16" y="339"/>
                </a:lnTo>
                <a:lnTo>
                  <a:pt x="10" y="357"/>
                </a:lnTo>
                <a:lnTo>
                  <a:pt x="5" y="375"/>
                </a:lnTo>
                <a:lnTo>
                  <a:pt x="2" y="393"/>
                </a:lnTo>
                <a:lnTo>
                  <a:pt x="0" y="411"/>
                </a:lnTo>
                <a:lnTo>
                  <a:pt x="0" y="429"/>
                </a:lnTo>
                <a:lnTo>
                  <a:pt x="2" y="447"/>
                </a:lnTo>
                <a:lnTo>
                  <a:pt x="3" y="465"/>
                </a:lnTo>
                <a:lnTo>
                  <a:pt x="6" y="483"/>
                </a:lnTo>
                <a:lnTo>
                  <a:pt x="11" y="499"/>
                </a:lnTo>
                <a:lnTo>
                  <a:pt x="18" y="516"/>
                </a:lnTo>
                <a:lnTo>
                  <a:pt x="24" y="534"/>
                </a:lnTo>
                <a:lnTo>
                  <a:pt x="34" y="549"/>
                </a:lnTo>
                <a:lnTo>
                  <a:pt x="42" y="565"/>
                </a:lnTo>
                <a:lnTo>
                  <a:pt x="54" y="580"/>
                </a:lnTo>
                <a:lnTo>
                  <a:pt x="65" y="596"/>
                </a:lnTo>
                <a:lnTo>
                  <a:pt x="77" y="609"/>
                </a:lnTo>
                <a:lnTo>
                  <a:pt x="77" y="609"/>
                </a:lnTo>
                <a:lnTo>
                  <a:pt x="105" y="637"/>
                </a:lnTo>
                <a:lnTo>
                  <a:pt x="134" y="661"/>
                </a:lnTo>
                <a:lnTo>
                  <a:pt x="164" y="684"/>
                </a:lnTo>
                <a:lnTo>
                  <a:pt x="196" y="704"/>
                </a:lnTo>
                <a:lnTo>
                  <a:pt x="231" y="722"/>
                </a:lnTo>
                <a:lnTo>
                  <a:pt x="265" y="737"/>
                </a:lnTo>
                <a:lnTo>
                  <a:pt x="301" y="750"/>
                </a:lnTo>
                <a:lnTo>
                  <a:pt x="337" y="760"/>
                </a:lnTo>
                <a:lnTo>
                  <a:pt x="375" y="769"/>
                </a:lnTo>
                <a:lnTo>
                  <a:pt x="412" y="776"/>
                </a:lnTo>
                <a:lnTo>
                  <a:pt x="450" y="781"/>
                </a:lnTo>
                <a:lnTo>
                  <a:pt x="489" y="784"/>
                </a:lnTo>
                <a:lnTo>
                  <a:pt x="527" y="784"/>
                </a:lnTo>
                <a:lnTo>
                  <a:pt x="564" y="784"/>
                </a:lnTo>
                <a:lnTo>
                  <a:pt x="604" y="783"/>
                </a:lnTo>
                <a:lnTo>
                  <a:pt x="640" y="779"/>
                </a:lnTo>
                <a:lnTo>
                  <a:pt x="640" y="779"/>
                </a:lnTo>
                <a:lnTo>
                  <a:pt x="677" y="774"/>
                </a:lnTo>
                <a:lnTo>
                  <a:pt x="715" y="768"/>
                </a:lnTo>
                <a:lnTo>
                  <a:pt x="751" y="760"/>
                </a:lnTo>
                <a:lnTo>
                  <a:pt x="787" y="750"/>
                </a:lnTo>
                <a:lnTo>
                  <a:pt x="823" y="738"/>
                </a:lnTo>
                <a:lnTo>
                  <a:pt x="859" y="725"/>
                </a:lnTo>
                <a:lnTo>
                  <a:pt x="893" y="712"/>
                </a:lnTo>
                <a:lnTo>
                  <a:pt x="928" y="697"/>
                </a:lnTo>
                <a:lnTo>
                  <a:pt x="928" y="697"/>
                </a:lnTo>
                <a:lnTo>
                  <a:pt x="959" y="681"/>
                </a:lnTo>
                <a:lnTo>
                  <a:pt x="990" y="663"/>
                </a:lnTo>
                <a:lnTo>
                  <a:pt x="1018" y="643"/>
                </a:lnTo>
                <a:lnTo>
                  <a:pt x="1044" y="622"/>
                </a:lnTo>
                <a:lnTo>
                  <a:pt x="1068" y="598"/>
                </a:lnTo>
                <a:lnTo>
                  <a:pt x="1091" y="571"/>
                </a:lnTo>
                <a:lnTo>
                  <a:pt x="1113" y="544"/>
                </a:lnTo>
                <a:lnTo>
                  <a:pt x="1131" y="514"/>
                </a:lnTo>
                <a:lnTo>
                  <a:pt x="1131" y="514"/>
                </a:lnTo>
                <a:lnTo>
                  <a:pt x="1142" y="488"/>
                </a:lnTo>
                <a:lnTo>
                  <a:pt x="1154" y="460"/>
                </a:lnTo>
                <a:lnTo>
                  <a:pt x="1160" y="432"/>
                </a:lnTo>
                <a:lnTo>
                  <a:pt x="1165" y="405"/>
                </a:lnTo>
                <a:lnTo>
                  <a:pt x="1168" y="375"/>
                </a:lnTo>
                <a:lnTo>
                  <a:pt x="1168" y="347"/>
                </a:lnTo>
                <a:lnTo>
                  <a:pt x="1165" y="318"/>
                </a:lnTo>
                <a:lnTo>
                  <a:pt x="1158" y="290"/>
                </a:lnTo>
                <a:lnTo>
                  <a:pt x="1158" y="29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AE49F7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025D10D5-B4CA-7B2B-6B10-4CE3D3CD92C6}"/>
              </a:ext>
            </a:extLst>
          </p:cNvPr>
          <p:cNvCxnSpPr>
            <a:stCxn id="3" idx="2"/>
          </p:cNvCxnSpPr>
          <p:nvPr/>
        </p:nvCxnSpPr>
        <p:spPr>
          <a:xfrm flipH="1">
            <a:off x="1929419" y="2658297"/>
            <a:ext cx="2" cy="333735"/>
          </a:xfrm>
          <a:prstGeom prst="straightConnector1">
            <a:avLst/>
          </a:prstGeom>
          <a:ln w="38100">
            <a:solidFill>
              <a:srgbClr val="E30D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94A12E12-EDD9-A6A9-6EC9-DF10AA5D19D6}"/>
              </a:ext>
            </a:extLst>
          </p:cNvPr>
          <p:cNvCxnSpPr>
            <a:cxnSpLocks/>
          </p:cNvCxnSpPr>
          <p:nvPr/>
        </p:nvCxnSpPr>
        <p:spPr>
          <a:xfrm flipH="1">
            <a:off x="732149" y="4541195"/>
            <a:ext cx="681213" cy="5549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>
            <a:extLst>
              <a:ext uri="{FF2B5EF4-FFF2-40B4-BE49-F238E27FC236}">
                <a16:creationId xmlns:a16="http://schemas.microsoft.com/office/drawing/2014/main" id="{DBEBF8CA-9196-16D2-F1C8-6B2E8B83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17" y="1792655"/>
            <a:ext cx="4423279" cy="27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5DECCE5B-578E-A0BA-C878-1A04CC2BBADB}"/>
              </a:ext>
            </a:extLst>
          </p:cNvPr>
          <p:cNvSpPr/>
          <p:nvPr/>
        </p:nvSpPr>
        <p:spPr>
          <a:xfrm>
            <a:off x="4338325" y="3056095"/>
            <a:ext cx="2847112" cy="667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Particle-resolved model PartMC-MOSAIC</a:t>
            </a:r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268CAC3-DCA0-1880-9E72-59451734F8E9}"/>
              </a:ext>
            </a:extLst>
          </p:cNvPr>
          <p:cNvGrpSpPr/>
          <p:nvPr/>
        </p:nvGrpSpPr>
        <p:grpSpPr>
          <a:xfrm>
            <a:off x="5408417" y="2325705"/>
            <a:ext cx="535730" cy="539398"/>
            <a:chOff x="6873201" y="2414195"/>
            <a:chExt cx="535730" cy="539398"/>
          </a:xfrm>
        </p:grpSpPr>
        <p:sp>
          <p:nvSpPr>
            <p:cNvPr id="48" name="流程图: 接点 47">
              <a:extLst>
                <a:ext uri="{FF2B5EF4-FFF2-40B4-BE49-F238E27FC236}">
                  <a16:creationId xmlns:a16="http://schemas.microsoft.com/office/drawing/2014/main" id="{CC32B59A-A4FD-8E57-D888-E59247EC056F}"/>
                </a:ext>
              </a:extLst>
            </p:cNvPr>
            <p:cNvSpPr/>
            <p:nvPr/>
          </p:nvSpPr>
          <p:spPr>
            <a:xfrm>
              <a:off x="6873203" y="2415376"/>
              <a:ext cx="535728" cy="53573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不完整圆 48">
              <a:extLst>
                <a:ext uri="{FF2B5EF4-FFF2-40B4-BE49-F238E27FC236}">
                  <a16:creationId xmlns:a16="http://schemas.microsoft.com/office/drawing/2014/main" id="{DF120D3A-7FF8-5DF8-DAB4-BA2E608D4706}"/>
                </a:ext>
              </a:extLst>
            </p:cNvPr>
            <p:cNvSpPr/>
            <p:nvPr/>
          </p:nvSpPr>
          <p:spPr>
            <a:xfrm>
              <a:off x="6873203" y="2414195"/>
              <a:ext cx="535728" cy="535730"/>
            </a:xfrm>
            <a:prstGeom prst="pie">
              <a:avLst>
                <a:gd name="adj1" fmla="val 0"/>
                <a:gd name="adj2" fmla="val 183167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不完整圆 49">
              <a:extLst>
                <a:ext uri="{FF2B5EF4-FFF2-40B4-BE49-F238E27FC236}">
                  <a16:creationId xmlns:a16="http://schemas.microsoft.com/office/drawing/2014/main" id="{F11E0F71-1B9B-192F-AC61-2787C5832F61}"/>
                </a:ext>
              </a:extLst>
            </p:cNvPr>
            <p:cNvSpPr/>
            <p:nvPr/>
          </p:nvSpPr>
          <p:spPr>
            <a:xfrm rot="13418279">
              <a:off x="6873201" y="2417863"/>
              <a:ext cx="535728" cy="535730"/>
            </a:xfrm>
            <a:prstGeom prst="pie">
              <a:avLst>
                <a:gd name="adj1" fmla="val 2970757"/>
                <a:gd name="adj2" fmla="val 82073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连接符: 曲线 10">
            <a:extLst>
              <a:ext uri="{FF2B5EF4-FFF2-40B4-BE49-F238E27FC236}">
                <a16:creationId xmlns:a16="http://schemas.microsoft.com/office/drawing/2014/main" id="{6A01BBBE-E1E4-DE3D-8DF1-8894802F7B6C}"/>
              </a:ext>
            </a:extLst>
          </p:cNvPr>
          <p:cNvCxnSpPr>
            <a:cxnSpLocks/>
          </p:cNvCxnSpPr>
          <p:nvPr/>
        </p:nvCxnSpPr>
        <p:spPr>
          <a:xfrm flipV="1">
            <a:off x="3815175" y="2918812"/>
            <a:ext cx="1046301" cy="477959"/>
          </a:xfrm>
          <a:prstGeom prst="curvedConnector3">
            <a:avLst>
              <a:gd name="adj1" fmla="val 50000"/>
            </a:avLst>
          </a:prstGeom>
          <a:ln w="28575">
            <a:solidFill>
              <a:srgbClr val="AE49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F5B40AAB-C616-E8EC-2A3B-DC1AA87FB622}"/>
              </a:ext>
            </a:extLst>
          </p:cNvPr>
          <p:cNvSpPr txBox="1"/>
          <p:nvPr/>
        </p:nvSpPr>
        <p:spPr>
          <a:xfrm>
            <a:off x="5495324" y="5080835"/>
            <a:ext cx="6045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Lack detail emission inventories, initial and background condition for model setup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000" b="1">
                <a:latin typeface="Arial"/>
              </a:rPr>
              <a:t>High computation resource requirements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4598042-186A-D6E5-4D29-8D6B9F332F38}"/>
              </a:ext>
            </a:extLst>
          </p:cNvPr>
          <p:cNvSpPr txBox="1"/>
          <p:nvPr/>
        </p:nvSpPr>
        <p:spPr>
          <a:xfrm>
            <a:off x="4865629" y="4653192"/>
            <a:ext cx="166264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altLang="zh-CN" sz="2000" b="1">
                <a:solidFill>
                  <a:srgbClr val="FF0000"/>
                </a:solidFill>
                <a:latin typeface="Arial"/>
                <a:ea typeface="黑体"/>
              </a:rPr>
              <a:t>Limitations</a:t>
            </a:r>
            <a:r>
              <a:rPr kumimoji="0" lang="en-AU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: 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B1364-D495-F485-23EF-DED2B5D93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4F310-60BD-38AB-9674-4135FC66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315003"/>
            <a:ext cx="9302824" cy="1031273"/>
          </a:xfrm>
        </p:spPr>
        <p:txBody>
          <a:bodyPr>
            <a:normAutofit/>
          </a:bodyPr>
          <a:lstStyle/>
          <a:p>
            <a:r>
              <a:rPr lang="en-AU" b="1"/>
              <a:t>Methodological Challenges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D71051-DDE6-9C0C-9F92-F83D1679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299FD1C-F91D-6B9E-8368-1723BA4777CE}"/>
              </a:ext>
            </a:extLst>
          </p:cNvPr>
          <p:cNvSpPr txBox="1"/>
          <p:nvPr/>
        </p:nvSpPr>
        <p:spPr>
          <a:xfrm>
            <a:off x="958426" y="1317189"/>
            <a:ext cx="10446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E30D26"/>
                </a:solidFill>
              </a:rPr>
              <a:t>How to simulate the real-world </a:t>
            </a:r>
            <a:r>
              <a:rPr lang="en-US" altLang="zh-CN" sz="2800" b="1" dirty="0">
                <a:solidFill>
                  <a:srgbClr val="E30D26"/>
                </a:solidFill>
              </a:rPr>
              <a:t>aerosol </a:t>
            </a:r>
            <a:r>
              <a:rPr lang="en-AU" sz="2800" b="1" dirty="0">
                <a:solidFill>
                  <a:srgbClr val="E30D26"/>
                </a:solidFill>
              </a:rPr>
              <a:t>mixing state index?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A1A53F-FF74-AD8B-247F-58C1C03F71FB}"/>
              </a:ext>
            </a:extLst>
          </p:cNvPr>
          <p:cNvSpPr txBox="1"/>
          <p:nvPr/>
        </p:nvSpPr>
        <p:spPr>
          <a:xfrm>
            <a:off x="958426" y="1894949"/>
            <a:ext cx="10137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/>
              <a:t>390 observational datasets </a:t>
            </a:r>
            <a:r>
              <a:rPr lang="en-AU" sz="2000" dirty="0"/>
              <a:t>for MEGAPOLI winter Campaign in Paris, France from 15 January − 11February 2010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4524A58-C5D5-F21C-D3A1-0C9ED4AE9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11" y="2657375"/>
            <a:ext cx="9243452" cy="41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3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E187C-28DD-B8D8-50CE-A75A02397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F8ECCD-62AC-0E4B-D260-531D5655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315003"/>
            <a:ext cx="9302824" cy="1031273"/>
          </a:xfrm>
        </p:spPr>
        <p:txBody>
          <a:bodyPr>
            <a:normAutofit/>
          </a:bodyPr>
          <a:lstStyle/>
          <a:p>
            <a:r>
              <a:rPr lang="en-AU" b="1"/>
              <a:t>Methodological Challenges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C8A471-80CE-9FF2-A279-975BC6E3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4A95E8-FC8C-4036-49E3-B9BAB8C86001}"/>
              </a:ext>
            </a:extLst>
          </p:cNvPr>
          <p:cNvSpPr txBox="1"/>
          <p:nvPr/>
        </p:nvSpPr>
        <p:spPr>
          <a:xfrm>
            <a:off x="971167" y="2304143"/>
            <a:ext cx="6826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/>
              <a:t>390 observational datasets for MEGAPOLI Campaign</a:t>
            </a:r>
          </a:p>
        </p:txBody>
      </p:sp>
      <p:pic>
        <p:nvPicPr>
          <p:cNvPr id="23" name="图片 22" descr="图表, 散点图&#10;&#10;AI 生成的内容可能不正确。">
            <a:extLst>
              <a:ext uri="{FF2B5EF4-FFF2-40B4-BE49-F238E27FC236}">
                <a16:creationId xmlns:a16="http://schemas.microsoft.com/office/drawing/2014/main" id="{D8E2D904-0B6B-9F1F-E403-4D63F4D62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77" y="2077267"/>
            <a:ext cx="3333861" cy="3239116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BE158B2-5B73-18C7-6A60-8FC45DE62AB6}"/>
              </a:ext>
            </a:extLst>
          </p:cNvPr>
          <p:cNvCxnSpPr>
            <a:cxnSpLocks/>
          </p:cNvCxnSpPr>
          <p:nvPr/>
        </p:nvCxnSpPr>
        <p:spPr>
          <a:xfrm>
            <a:off x="2551351" y="2859637"/>
            <a:ext cx="0" cy="44378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B6D872C-D984-7CFC-F134-74A66A8A595C}"/>
              </a:ext>
            </a:extLst>
          </p:cNvPr>
          <p:cNvCxnSpPr>
            <a:cxnSpLocks/>
          </p:cNvCxnSpPr>
          <p:nvPr/>
        </p:nvCxnSpPr>
        <p:spPr>
          <a:xfrm rot="20404996">
            <a:off x="6449705" y="4187703"/>
            <a:ext cx="541527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946A79B1-B48D-232B-ABA8-37E948D7C74A}"/>
              </a:ext>
            </a:extLst>
          </p:cNvPr>
          <p:cNvSpPr txBox="1"/>
          <p:nvPr/>
        </p:nvSpPr>
        <p:spPr>
          <a:xfrm rot="20404996">
            <a:off x="5421126" y="3425580"/>
            <a:ext cx="2572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zh-CN" b="1">
                <a:solidFill>
                  <a:schemeClr val="tx1"/>
                </a:solidFill>
              </a:rPr>
              <a:t>ML </a:t>
            </a:r>
            <a:r>
              <a:rPr lang="en-US" altLang="zh-CN" b="1">
                <a:solidFill>
                  <a:schemeClr val="tx1"/>
                </a:solidFill>
              </a:rPr>
              <a:t>and DL training</a:t>
            </a:r>
            <a:endParaRPr lang="en-AU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6552518-0055-7D72-8F9B-B818D32C8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941" y="2639434"/>
            <a:ext cx="428625" cy="40957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964B3BF-A617-5AAF-8196-ACDA18E23503}"/>
              </a:ext>
            </a:extLst>
          </p:cNvPr>
          <p:cNvGrpSpPr/>
          <p:nvPr/>
        </p:nvGrpSpPr>
        <p:grpSpPr>
          <a:xfrm>
            <a:off x="872873" y="1615601"/>
            <a:ext cx="5325711" cy="461665"/>
            <a:chOff x="255177" y="2443876"/>
            <a:chExt cx="5325711" cy="461665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CEB4921-B498-2327-F5B2-ED901CEC1A25}"/>
                </a:ext>
              </a:extLst>
            </p:cNvPr>
            <p:cNvSpPr txBox="1"/>
            <p:nvPr/>
          </p:nvSpPr>
          <p:spPr>
            <a:xfrm>
              <a:off x="721902" y="2443876"/>
              <a:ext cx="48589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Traditional </a:t>
              </a:r>
              <a:r>
                <a:rPr lang="en-AU" altLang="zh-CN" sz="2400" b="1" dirty="0">
                  <a:solidFill>
                    <a:schemeClr val="tx1"/>
                  </a:solidFill>
                </a:rPr>
                <a:t>data-driven methods</a:t>
              </a:r>
              <a:endParaRPr lang="en-AU" sz="2400" dirty="0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182075-F8BD-A56B-DD47-A9F0ADA84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177" y="2476916"/>
              <a:ext cx="466725" cy="428625"/>
            </a:xfrm>
            <a:prstGeom prst="rect">
              <a:avLst/>
            </a:prstGeom>
          </p:spPr>
        </p:pic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16B1655A-9546-8E60-5CD0-14FC10C15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94" y="3610246"/>
            <a:ext cx="4447019" cy="2275219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52450CDD-6093-C1FB-A739-287C83F7C548}"/>
              </a:ext>
            </a:extLst>
          </p:cNvPr>
          <p:cNvSpPr txBox="1"/>
          <p:nvPr/>
        </p:nvSpPr>
        <p:spPr>
          <a:xfrm>
            <a:off x="8050577" y="1743642"/>
            <a:ext cx="616712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altLang="zh-CN" sz="1800" b="1">
                <a:ea typeface="黑体"/>
              </a:rPr>
              <a:t>E</a:t>
            </a:r>
            <a:r>
              <a:rPr lang="en-AU" altLang="zh-CN" b="1">
                <a:ea typeface="黑体"/>
              </a:rPr>
              <a:t>.g.</a:t>
            </a:r>
            <a:r>
              <a:rPr lang="zh-CN" altLang="en-US" b="1">
                <a:ea typeface="黑体"/>
              </a:rPr>
              <a:t> </a:t>
            </a:r>
            <a:r>
              <a:rPr lang="en-AU" altLang="zh-CN" b="1" err="1">
                <a:ea typeface="黑体"/>
              </a:rPr>
              <a:t>XGBoost</a:t>
            </a:r>
            <a:r>
              <a:rPr lang="en-AU" altLang="zh-CN" b="1">
                <a:ea typeface="黑体"/>
              </a:rPr>
              <a:t> results</a:t>
            </a:r>
            <a:endParaRPr lang="en-AU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0A0C9C5-342A-5987-8D56-6431BDE3C05A}"/>
              </a:ext>
            </a:extLst>
          </p:cNvPr>
          <p:cNvGrpSpPr/>
          <p:nvPr/>
        </p:nvGrpSpPr>
        <p:grpSpPr>
          <a:xfrm>
            <a:off x="6198584" y="5434206"/>
            <a:ext cx="2502569" cy="769441"/>
            <a:chOff x="545431" y="2739735"/>
            <a:chExt cx="2502569" cy="769441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53B2EF4-978B-D61D-BB0B-6070B8740DE3}"/>
                </a:ext>
              </a:extLst>
            </p:cNvPr>
            <p:cNvSpPr txBox="1"/>
            <p:nvPr/>
          </p:nvSpPr>
          <p:spPr>
            <a:xfrm>
              <a:off x="545431" y="2739735"/>
              <a:ext cx="250256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altLang="zh-CN" sz="1800" b="1">
                  <a:solidFill>
                    <a:schemeClr val="tx1"/>
                  </a:solidFill>
                </a:rPr>
                <a:t>Core Issue:</a:t>
              </a:r>
            </a:p>
            <a:p>
              <a:endParaRPr lang="en-AU" altLang="zh-CN" sz="700" b="1">
                <a:solidFill>
                  <a:schemeClr val="tx1"/>
                </a:solidFill>
              </a:endParaRPr>
            </a:p>
            <a:p>
              <a:r>
                <a:rPr lang="en-AU"/>
                <a:t>      Small Sample Trap</a:t>
              </a: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DA68EC3A-509B-B1D2-5C7C-3E86C4A24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618" y="3109067"/>
              <a:ext cx="381000" cy="371475"/>
            </a:xfrm>
            <a:prstGeom prst="rect">
              <a:avLst/>
            </a:prstGeom>
          </p:spPr>
        </p:pic>
      </p:grp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189EBE9C-80D7-9A40-447D-21E909FD4F0C}"/>
              </a:ext>
            </a:extLst>
          </p:cNvPr>
          <p:cNvCxnSpPr>
            <a:cxnSpLocks/>
          </p:cNvCxnSpPr>
          <p:nvPr/>
        </p:nvCxnSpPr>
        <p:spPr>
          <a:xfrm flipH="1">
            <a:off x="7871936" y="5116505"/>
            <a:ext cx="331792" cy="45299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3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B3EBE-74A4-92CA-333D-188F73F45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84FFC-7D40-7FE7-E2F4-33729EF0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315003"/>
            <a:ext cx="9302824" cy="1031273"/>
          </a:xfrm>
        </p:spPr>
        <p:txBody>
          <a:bodyPr>
            <a:normAutofit/>
          </a:bodyPr>
          <a:lstStyle/>
          <a:p>
            <a:r>
              <a:rPr lang="en-AU" b="1"/>
              <a:t>Methodological Challenges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0BAB25-0F29-0FDA-523E-734B59EA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5" name="图片 24" descr="图表, 散点图&#10;&#10;AI 生成的内容可能不正确。">
            <a:extLst>
              <a:ext uri="{FF2B5EF4-FFF2-40B4-BE49-F238E27FC236}">
                <a16:creationId xmlns:a16="http://schemas.microsoft.com/office/drawing/2014/main" id="{D4B99912-C99B-F0FD-71B2-39226F29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2" y="3810000"/>
            <a:ext cx="3004691" cy="28754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3B9E6E1-F768-E70B-8721-CCEDA3DBF3AE}"/>
              </a:ext>
            </a:extLst>
          </p:cNvPr>
          <p:cNvGrpSpPr/>
          <p:nvPr/>
        </p:nvGrpSpPr>
        <p:grpSpPr>
          <a:xfrm>
            <a:off x="157663" y="1580447"/>
            <a:ext cx="5325711" cy="461665"/>
            <a:chOff x="255177" y="2443876"/>
            <a:chExt cx="5325711" cy="461665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6FA27C5-44AE-C915-72AF-19940C71E1B5}"/>
                </a:ext>
              </a:extLst>
            </p:cNvPr>
            <p:cNvSpPr txBox="1"/>
            <p:nvPr/>
          </p:nvSpPr>
          <p:spPr>
            <a:xfrm>
              <a:off x="721902" y="2443876"/>
              <a:ext cx="48589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</a:rPr>
                <a:t>Numerical methods (PartMC)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D7C3847-74BD-6258-DB58-21B908EE7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177" y="2476916"/>
              <a:ext cx="466725" cy="428625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E3002B-78B0-F19F-88B8-897617C418C3}"/>
              </a:ext>
            </a:extLst>
          </p:cNvPr>
          <p:cNvGrpSpPr/>
          <p:nvPr/>
        </p:nvGrpSpPr>
        <p:grpSpPr>
          <a:xfrm>
            <a:off x="249391" y="2345061"/>
            <a:ext cx="3219745" cy="1585049"/>
            <a:chOff x="3041452" y="3922576"/>
            <a:chExt cx="3219745" cy="1585049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BD91F38-7339-9781-9E84-5BF7115D6EB0}"/>
                </a:ext>
              </a:extLst>
            </p:cNvPr>
            <p:cNvSpPr txBox="1"/>
            <p:nvPr/>
          </p:nvSpPr>
          <p:spPr>
            <a:xfrm>
              <a:off x="3041452" y="3922576"/>
              <a:ext cx="3219745" cy="1585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altLang="zh-CN" sz="1800" b="1">
                  <a:solidFill>
                    <a:schemeClr val="tx1"/>
                  </a:solidFill>
                </a:rPr>
                <a:t>Core Issue:</a:t>
              </a:r>
            </a:p>
            <a:p>
              <a:endParaRPr lang="en-AU" altLang="zh-CN" sz="700" b="1">
                <a:solidFill>
                  <a:schemeClr val="tx1"/>
                </a:solidFill>
              </a:endParaRPr>
            </a:p>
            <a:p>
              <a:r>
                <a:rPr lang="en-AU"/>
                <a:t>      Input bias propagation</a:t>
              </a:r>
            </a:p>
            <a:p>
              <a:r>
                <a:rPr lang="en-AU"/>
                <a:t>     </a:t>
              </a:r>
            </a:p>
            <a:p>
              <a:r>
                <a:rPr lang="en-AU"/>
                <a:t>       Model simplification </a:t>
              </a:r>
            </a:p>
            <a:p>
              <a:endParaRPr lang="en-AU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B68D734E-0ADA-96E0-81F5-875C88ABD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5639" y="4291908"/>
              <a:ext cx="381000" cy="371475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95D3FA9C-F3F0-833D-EB15-D65C6B4FF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5639" y="4869140"/>
              <a:ext cx="381000" cy="371475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3D253CD-72AB-8D04-7568-B10A36CDABA0}"/>
              </a:ext>
            </a:extLst>
          </p:cNvPr>
          <p:cNvGrpSpPr/>
          <p:nvPr/>
        </p:nvGrpSpPr>
        <p:grpSpPr>
          <a:xfrm>
            <a:off x="5831364" y="1580446"/>
            <a:ext cx="5325711" cy="461665"/>
            <a:chOff x="255177" y="2443876"/>
            <a:chExt cx="5325711" cy="46166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3611D64-35DA-1A11-FF1F-CBCC0AA23089}"/>
                </a:ext>
              </a:extLst>
            </p:cNvPr>
            <p:cNvSpPr txBox="1"/>
            <p:nvPr/>
          </p:nvSpPr>
          <p:spPr>
            <a:xfrm>
              <a:off x="721902" y="2443876"/>
              <a:ext cx="48589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</a:rPr>
                <a:t>Hybrid approach (PartMC + ML)</a:t>
              </a: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EE38F628-9AE0-CE36-7FDF-A687B002C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177" y="2476916"/>
              <a:ext cx="466725" cy="428625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31CC7F8-0C0F-0571-50A0-E0AD5D807A47}"/>
              </a:ext>
            </a:extLst>
          </p:cNvPr>
          <p:cNvGrpSpPr/>
          <p:nvPr/>
        </p:nvGrpSpPr>
        <p:grpSpPr>
          <a:xfrm>
            <a:off x="5831364" y="2276281"/>
            <a:ext cx="5129406" cy="1585049"/>
            <a:chOff x="5831364" y="2227033"/>
            <a:chExt cx="5129406" cy="1585049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9751300-9DB8-4F01-FCA5-FAD1E6F07C9D}"/>
                </a:ext>
              </a:extLst>
            </p:cNvPr>
            <p:cNvSpPr txBox="1"/>
            <p:nvPr/>
          </p:nvSpPr>
          <p:spPr>
            <a:xfrm>
              <a:off x="5831364" y="2227033"/>
              <a:ext cx="5129406" cy="1585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altLang="zh-CN" sz="1800" b="1">
                  <a:solidFill>
                    <a:schemeClr val="tx1"/>
                  </a:solidFill>
                </a:rPr>
                <a:t>Core Issue:</a:t>
              </a:r>
            </a:p>
            <a:p>
              <a:endParaRPr lang="en-AU" altLang="zh-CN" sz="700" b="1">
                <a:solidFill>
                  <a:schemeClr val="tx1"/>
                </a:solidFill>
              </a:endParaRPr>
            </a:p>
            <a:p>
              <a:r>
                <a:rPr lang="en-AU"/>
                <a:t>      Domain shift failure (Distribution mismatch)</a:t>
              </a:r>
            </a:p>
            <a:p>
              <a:endParaRPr lang="en-AU"/>
            </a:p>
            <a:p>
              <a:r>
                <a:rPr lang="en-AU"/>
                <a:t>Domain shift between PartMC simulations and MEGAPOLI observations limits generalization</a:t>
              </a: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0F121CCC-8489-562C-687D-BAECD769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5551" y="2596365"/>
              <a:ext cx="381000" cy="371475"/>
            </a:xfrm>
            <a:prstGeom prst="rect">
              <a:avLst/>
            </a:prstGeom>
          </p:spPr>
        </p:pic>
      </p:grp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D46D52BB-628C-0D0D-6FE8-772125FD224C}"/>
              </a:ext>
            </a:extLst>
          </p:cNvPr>
          <p:cNvCxnSpPr>
            <a:cxnSpLocks/>
          </p:cNvCxnSpPr>
          <p:nvPr/>
        </p:nvCxnSpPr>
        <p:spPr>
          <a:xfrm flipH="1">
            <a:off x="3810000" y="3750733"/>
            <a:ext cx="1820333" cy="106515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2B90D769-427B-B5B2-02E3-ACF23E81DD58}"/>
              </a:ext>
            </a:extLst>
          </p:cNvPr>
          <p:cNvSpPr txBox="1"/>
          <p:nvPr/>
        </p:nvSpPr>
        <p:spPr>
          <a:xfrm>
            <a:off x="2395194" y="5716074"/>
            <a:ext cx="3490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zh-CN" sz="1800" b="1">
                <a:solidFill>
                  <a:schemeClr val="tx1"/>
                </a:solidFill>
              </a:rPr>
              <a:t>E</a:t>
            </a:r>
            <a:r>
              <a:rPr lang="en-AU" altLang="zh-CN" b="1"/>
              <a:t>.g.</a:t>
            </a:r>
            <a:r>
              <a:rPr lang="zh-CN" altLang="en-US" b="1"/>
              <a:t> </a:t>
            </a:r>
            <a:r>
              <a:rPr lang="en-AU" altLang="zh-CN" b="1"/>
              <a:t>Model trained by PartMC, test on MEGAPOLI data</a:t>
            </a:r>
            <a:endParaRPr lang="en-AU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101BE4-CCE8-DA6C-A673-BF96423C1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364" y="3948185"/>
            <a:ext cx="6096000" cy="23018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F09621-1C32-C50B-6669-D9B90D283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086" y="6219822"/>
            <a:ext cx="4095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M_powerpoint_169_acasson.potx" id="{DCAA7602-4A94-4A10-89D9-5DC9CE20B579}" vid="{2F39BEB1-B4C6-4864-AAB0-C09F1122384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0d0a9a-813e-4b6c-867d-47ad5c1aeba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53D59ACB05249A6419CF2776211DA" ma:contentTypeVersion="13" ma:contentTypeDescription="Create a new document." ma:contentTypeScope="" ma:versionID="755f886589987576b2a04c41247854f9">
  <xsd:schema xmlns:xsd="http://www.w3.org/2001/XMLSchema" xmlns:xs="http://www.w3.org/2001/XMLSchema" xmlns:p="http://schemas.microsoft.com/office/2006/metadata/properties" xmlns:ns3="300d0a9a-813e-4b6c-867d-47ad5c1aebaf" xmlns:ns4="92e7f844-c274-4162-82f6-cb5b50536039" targetNamespace="http://schemas.microsoft.com/office/2006/metadata/properties" ma:root="true" ma:fieldsID="235703339d86f57b785dd8939067a8bc" ns3:_="" ns4:_="">
    <xsd:import namespace="300d0a9a-813e-4b6c-867d-47ad5c1aebaf"/>
    <xsd:import namespace="92e7f844-c274-4162-82f6-cb5b505360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d0a9a-813e-4b6c-867d-47ad5c1ae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7f844-c274-4162-82f6-cb5b50536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B7534E-BEB9-4FA9-B87B-4B831E1ED726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92e7f844-c274-4162-82f6-cb5b50536039"/>
    <ds:schemaRef ds:uri="300d0a9a-813e-4b6c-867d-47ad5c1aeba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E4A433B-D0A7-4217-BD61-0985133D5E50}">
  <ds:schemaRefs>
    <ds:schemaRef ds:uri="300d0a9a-813e-4b6c-867d-47ad5c1aebaf"/>
    <ds:schemaRef ds:uri="92e7f844-c274-4162-82f6-cb5b505360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E89A1D-826C-441A-80E7-56785F9856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691</Words>
  <Application>Microsoft Office PowerPoint</Application>
  <PresentationFormat>宽屏</PresentationFormat>
  <Paragraphs>146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黑体</vt:lpstr>
      <vt:lpstr>Aptos</vt:lpstr>
      <vt:lpstr>Arial</vt:lpstr>
      <vt:lpstr>Cambria Math</vt:lpstr>
      <vt:lpstr>Office Theme</vt:lpstr>
      <vt:lpstr>PowerPoint 演示文稿</vt:lpstr>
      <vt:lpstr>Population Mixing State</vt:lpstr>
      <vt:lpstr>Population Mixing State</vt:lpstr>
      <vt:lpstr>Population Mixing State Calculation</vt:lpstr>
      <vt:lpstr>Current Research Methods</vt:lpstr>
      <vt:lpstr>Current Research Methods</vt:lpstr>
      <vt:lpstr>Methodological Challenges</vt:lpstr>
      <vt:lpstr>Methodological Challenges</vt:lpstr>
      <vt:lpstr>Methodological Challenges</vt:lpstr>
      <vt:lpstr>Foundation Model Approach</vt:lpstr>
      <vt:lpstr>Methodology</vt:lpstr>
      <vt:lpstr>Methodology</vt:lpstr>
      <vt:lpstr>Results: Model Performance</vt:lpstr>
      <vt:lpstr>Results: Model Performance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答辩</dc:title>
  <dc:creator>第一PPT</dc:creator>
  <cp:keywords>www.1ppt.com</cp:keywords>
  <cp:lastModifiedBy>Fei Jiang</cp:lastModifiedBy>
  <cp:revision>5</cp:revision>
  <dcterms:created xsi:type="dcterms:W3CDTF">2016-10-21T05:28:12Z</dcterms:created>
  <dcterms:modified xsi:type="dcterms:W3CDTF">2026-02-12T00:06:12Z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0x010100B4E53D59ACB05249A6419CF2776211DA</vt:lpwstr>
  </property>
</Properties>
</file>